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g" ContentType="video/mpe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4" r:id="rId1"/>
  </p:sldMasterIdLst>
  <p:notesMasterIdLst>
    <p:notesMasterId r:id="rId69"/>
  </p:notesMasterIdLst>
  <p:handoutMasterIdLst>
    <p:handoutMasterId r:id="rId70"/>
  </p:handoutMasterIdLst>
  <p:sldIdLst>
    <p:sldId id="256" r:id="rId2"/>
    <p:sldId id="271" r:id="rId3"/>
    <p:sldId id="338" r:id="rId4"/>
    <p:sldId id="272" r:id="rId5"/>
    <p:sldId id="273" r:id="rId6"/>
    <p:sldId id="340" r:id="rId7"/>
    <p:sldId id="366" r:id="rId8"/>
    <p:sldId id="275" r:id="rId9"/>
    <p:sldId id="349" r:id="rId10"/>
    <p:sldId id="350" r:id="rId11"/>
    <p:sldId id="283" r:id="rId12"/>
    <p:sldId id="286" r:id="rId13"/>
    <p:sldId id="287" r:id="rId14"/>
    <p:sldId id="288" r:id="rId15"/>
    <p:sldId id="289" r:id="rId16"/>
    <p:sldId id="290" r:id="rId17"/>
    <p:sldId id="372" r:id="rId18"/>
    <p:sldId id="292" r:id="rId19"/>
    <p:sldId id="293" r:id="rId20"/>
    <p:sldId id="341" r:id="rId21"/>
    <p:sldId id="294" r:id="rId22"/>
    <p:sldId id="342" r:id="rId23"/>
    <p:sldId id="343" r:id="rId24"/>
    <p:sldId id="296" r:id="rId25"/>
    <p:sldId id="297" r:id="rId26"/>
    <p:sldId id="378" r:id="rId27"/>
    <p:sldId id="375" r:id="rId28"/>
    <p:sldId id="377" r:id="rId29"/>
    <p:sldId id="379" r:id="rId30"/>
    <p:sldId id="299" r:id="rId31"/>
    <p:sldId id="300" r:id="rId32"/>
    <p:sldId id="387" r:id="rId33"/>
    <p:sldId id="302" r:id="rId34"/>
    <p:sldId id="344" r:id="rId35"/>
    <p:sldId id="304" r:id="rId36"/>
    <p:sldId id="305" r:id="rId37"/>
    <p:sldId id="306" r:id="rId38"/>
    <p:sldId id="307" r:id="rId39"/>
    <p:sldId id="309" r:id="rId40"/>
    <p:sldId id="311" r:id="rId41"/>
    <p:sldId id="312" r:id="rId42"/>
    <p:sldId id="315" r:id="rId43"/>
    <p:sldId id="316" r:id="rId44"/>
    <p:sldId id="317" r:id="rId45"/>
    <p:sldId id="318" r:id="rId46"/>
    <p:sldId id="319" r:id="rId47"/>
    <p:sldId id="384" r:id="rId48"/>
    <p:sldId id="385" r:id="rId49"/>
    <p:sldId id="388" r:id="rId50"/>
    <p:sldId id="389" r:id="rId51"/>
    <p:sldId id="390" r:id="rId52"/>
    <p:sldId id="391" r:id="rId53"/>
    <p:sldId id="393" r:id="rId54"/>
    <p:sldId id="392" r:id="rId55"/>
    <p:sldId id="394" r:id="rId56"/>
    <p:sldId id="395" r:id="rId57"/>
    <p:sldId id="396" r:id="rId58"/>
    <p:sldId id="398" r:id="rId59"/>
    <p:sldId id="399" r:id="rId60"/>
    <p:sldId id="400" r:id="rId61"/>
    <p:sldId id="401" r:id="rId62"/>
    <p:sldId id="402" r:id="rId63"/>
    <p:sldId id="403" r:id="rId64"/>
    <p:sldId id="404" r:id="rId65"/>
    <p:sldId id="405" r:id="rId66"/>
    <p:sldId id="406" r:id="rId67"/>
    <p:sldId id="337" r:id="rId68"/>
  </p:sldIdLst>
  <p:sldSz cx="9906000" cy="6858000" type="A4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  <a:srgbClr val="006600"/>
    <a:srgbClr val="0000FF"/>
    <a:srgbClr val="FF3300"/>
    <a:srgbClr val="CC6600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68" autoAdjust="0"/>
    <p:restoredTop sz="94660"/>
  </p:normalViewPr>
  <p:slideViewPr>
    <p:cSldViewPr showGuides="1">
      <p:cViewPr>
        <p:scale>
          <a:sx n="66" d="100"/>
          <a:sy n="66" d="100"/>
        </p:scale>
        <p:origin x="-2106" y="-978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0" d="100"/>
        <a:sy n="160" d="100"/>
      </p:scale>
      <p:origin x="0" y="16218"/>
    </p:cViewPr>
  </p:sorterViewPr>
  <p:notesViewPr>
    <p:cSldViewPr showGuides="1">
      <p:cViewPr varScale="1">
        <p:scale>
          <a:sx n="80" d="100"/>
          <a:sy n="80" d="100"/>
        </p:scale>
        <p:origin x="-197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7D6588-5335-4747-BBE7-23DFC6FA79BA}" type="doc">
      <dgm:prSet loTypeId="urn:microsoft.com/office/officeart/2005/8/layout/vList2" loCatId="list" qsTypeId="urn:microsoft.com/office/officeart/2005/8/quickstyle/3d2" qsCatId="3D" csTypeId="urn:microsoft.com/office/officeart/2005/8/colors/accent1_1" csCatId="accent1"/>
      <dgm:spPr/>
      <dgm:t>
        <a:bodyPr/>
        <a:lstStyle/>
        <a:p>
          <a:endParaRPr lang="en-US"/>
        </a:p>
      </dgm:t>
    </dgm:pt>
    <dgm:pt modelId="{962F0763-7ABC-4E74-8422-F3226D44C921}">
      <dgm:prSet/>
      <dgm:spPr/>
      <dgm:t>
        <a:bodyPr/>
        <a:lstStyle/>
        <a:p>
          <a:pPr rtl="0"/>
          <a:r>
            <a:rPr lang="en-US" dirty="0" smtClean="0"/>
            <a:t>Muslim Community Center, Chicago</a:t>
          </a:r>
          <a:endParaRPr lang="en-US" dirty="0"/>
        </a:p>
      </dgm:t>
    </dgm:pt>
    <dgm:pt modelId="{3C6ED430-01FE-4F2B-BD7F-99A2DF55442A}" type="parTrans" cxnId="{3EB3BF02-6F08-46BC-8577-F4F619F7D5FF}">
      <dgm:prSet/>
      <dgm:spPr/>
      <dgm:t>
        <a:bodyPr/>
        <a:lstStyle/>
        <a:p>
          <a:endParaRPr lang="en-US"/>
        </a:p>
      </dgm:t>
    </dgm:pt>
    <dgm:pt modelId="{E3B61FE3-25EE-48A5-807D-7BFAAB071C80}" type="sibTrans" cxnId="{3EB3BF02-6F08-46BC-8577-F4F619F7D5FF}">
      <dgm:prSet/>
      <dgm:spPr/>
      <dgm:t>
        <a:bodyPr/>
        <a:lstStyle/>
        <a:p>
          <a:endParaRPr lang="en-US"/>
        </a:p>
      </dgm:t>
    </dgm:pt>
    <dgm:pt modelId="{EE68B01E-A23D-4BB9-A54E-F85A6B081D32}">
      <dgm:prSet/>
      <dgm:spPr/>
      <dgm:t>
        <a:bodyPr/>
        <a:lstStyle/>
        <a:p>
          <a:pPr rtl="0"/>
          <a:r>
            <a:rPr lang="en-US" dirty="0" smtClean="0"/>
            <a:t>IIF at Elgin</a:t>
          </a:r>
          <a:endParaRPr lang="en-US" dirty="0"/>
        </a:p>
      </dgm:t>
    </dgm:pt>
    <dgm:pt modelId="{D616BEC6-9338-4C24-BAED-B14843458486}" type="parTrans" cxnId="{865F6661-D6A6-40FA-B245-6ACB0C453492}">
      <dgm:prSet/>
      <dgm:spPr/>
      <dgm:t>
        <a:bodyPr/>
        <a:lstStyle/>
        <a:p>
          <a:endParaRPr lang="en-US"/>
        </a:p>
      </dgm:t>
    </dgm:pt>
    <dgm:pt modelId="{60E3C6BB-1F17-452B-A014-1D108B76FC2D}" type="sibTrans" cxnId="{865F6661-D6A6-40FA-B245-6ACB0C453492}">
      <dgm:prSet/>
      <dgm:spPr/>
      <dgm:t>
        <a:bodyPr/>
        <a:lstStyle/>
        <a:p>
          <a:endParaRPr lang="en-US"/>
        </a:p>
      </dgm:t>
    </dgm:pt>
    <dgm:pt modelId="{4712AD0B-8762-40C8-B740-D59E00F08EAF}">
      <dgm:prSet/>
      <dgm:spPr/>
      <dgm:t>
        <a:bodyPr/>
        <a:lstStyle/>
        <a:p>
          <a:pPr rtl="0"/>
          <a:r>
            <a:rPr lang="en-US" dirty="0" smtClean="0"/>
            <a:t>Islamic Center, Chicago</a:t>
          </a:r>
          <a:endParaRPr lang="en-US" dirty="0"/>
        </a:p>
      </dgm:t>
    </dgm:pt>
    <dgm:pt modelId="{A4D8F2D1-79AB-4FD9-9F39-C84898104431}" type="parTrans" cxnId="{BA112418-0D8F-4813-862D-C0255299645B}">
      <dgm:prSet/>
      <dgm:spPr/>
      <dgm:t>
        <a:bodyPr/>
        <a:lstStyle/>
        <a:p>
          <a:endParaRPr lang="en-US"/>
        </a:p>
      </dgm:t>
    </dgm:pt>
    <dgm:pt modelId="{8EE16128-4DA8-498A-881C-1EE98702EC06}" type="sibTrans" cxnId="{BA112418-0D8F-4813-862D-C0255299645B}">
      <dgm:prSet/>
      <dgm:spPr/>
      <dgm:t>
        <a:bodyPr/>
        <a:lstStyle/>
        <a:p>
          <a:endParaRPr lang="en-US"/>
        </a:p>
      </dgm:t>
    </dgm:pt>
    <dgm:pt modelId="{D0DF33BD-EE10-4F98-BCE1-E8700D16BB42}">
      <dgm:prSet/>
      <dgm:spPr/>
      <dgm:t>
        <a:bodyPr/>
        <a:lstStyle/>
        <a:p>
          <a:pPr rtl="0"/>
          <a:r>
            <a:rPr lang="en-US" dirty="0" err="1" smtClean="0"/>
            <a:t>Jame</a:t>
          </a:r>
          <a:r>
            <a:rPr lang="en-US" dirty="0" smtClean="0"/>
            <a:t>’ Masjid, Chicago</a:t>
          </a:r>
          <a:endParaRPr lang="en-US" dirty="0"/>
        </a:p>
      </dgm:t>
    </dgm:pt>
    <dgm:pt modelId="{1C5E4248-C1F8-4825-B9AB-A1B5E1239D83}" type="parTrans" cxnId="{2AE43C4B-5CE4-4693-B140-1A42A2901B8B}">
      <dgm:prSet/>
      <dgm:spPr/>
      <dgm:t>
        <a:bodyPr/>
        <a:lstStyle/>
        <a:p>
          <a:endParaRPr lang="en-US"/>
        </a:p>
      </dgm:t>
    </dgm:pt>
    <dgm:pt modelId="{EA4A867F-0A87-4EC4-9F45-C98692284E47}" type="sibTrans" cxnId="{2AE43C4B-5CE4-4693-B140-1A42A2901B8B}">
      <dgm:prSet/>
      <dgm:spPr/>
      <dgm:t>
        <a:bodyPr/>
        <a:lstStyle/>
        <a:p>
          <a:endParaRPr lang="en-US"/>
        </a:p>
      </dgm:t>
    </dgm:pt>
    <dgm:pt modelId="{0C52639F-7A22-430E-BB7C-45BD0418F12C}">
      <dgm:prSet/>
      <dgm:spPr/>
      <dgm:t>
        <a:bodyPr/>
        <a:lstStyle/>
        <a:p>
          <a:pPr rtl="0"/>
          <a:r>
            <a:rPr lang="en-US" dirty="0" err="1" smtClean="0"/>
            <a:t>Northside</a:t>
          </a:r>
          <a:r>
            <a:rPr lang="en-US" dirty="0" smtClean="0"/>
            <a:t> Mosque, Chicago</a:t>
          </a:r>
          <a:endParaRPr lang="en-US" dirty="0"/>
        </a:p>
      </dgm:t>
    </dgm:pt>
    <dgm:pt modelId="{55FDE1A6-3A70-4DEC-B6BF-779B43F071FE}" type="parTrans" cxnId="{06F3CBDB-174D-4F65-AC76-5D788EF213E7}">
      <dgm:prSet/>
      <dgm:spPr/>
      <dgm:t>
        <a:bodyPr/>
        <a:lstStyle/>
        <a:p>
          <a:endParaRPr lang="en-US"/>
        </a:p>
      </dgm:t>
    </dgm:pt>
    <dgm:pt modelId="{7CD9DD5A-85A1-4495-BC2D-C58DA62FE826}" type="sibTrans" cxnId="{06F3CBDB-174D-4F65-AC76-5D788EF213E7}">
      <dgm:prSet/>
      <dgm:spPr/>
      <dgm:t>
        <a:bodyPr/>
        <a:lstStyle/>
        <a:p>
          <a:endParaRPr lang="en-US"/>
        </a:p>
      </dgm:t>
    </dgm:pt>
    <dgm:pt modelId="{EE8083FE-B1D8-433C-B969-E4E141A4D531}">
      <dgm:prSet/>
      <dgm:spPr/>
      <dgm:t>
        <a:bodyPr/>
        <a:lstStyle/>
        <a:p>
          <a:pPr rtl="0"/>
          <a:r>
            <a:rPr lang="en-US" dirty="0" smtClean="0"/>
            <a:t>Masjid </a:t>
          </a:r>
          <a:r>
            <a:rPr lang="en-US" dirty="0" err="1" smtClean="0"/>
            <a:t>Hameedia</a:t>
          </a:r>
          <a:r>
            <a:rPr lang="en-US" dirty="0" smtClean="0"/>
            <a:t>, Chicago</a:t>
          </a:r>
          <a:endParaRPr lang="en-US" dirty="0"/>
        </a:p>
      </dgm:t>
    </dgm:pt>
    <dgm:pt modelId="{E567304E-0E1B-4E1E-9F4B-B5ADC5C90304}" type="parTrans" cxnId="{EB86CBBD-A9B9-42E2-B396-190844EBCA36}">
      <dgm:prSet/>
      <dgm:spPr/>
      <dgm:t>
        <a:bodyPr/>
        <a:lstStyle/>
        <a:p>
          <a:endParaRPr lang="en-US"/>
        </a:p>
      </dgm:t>
    </dgm:pt>
    <dgm:pt modelId="{6C0081C9-7134-4FE3-9799-2EB30020E27F}" type="sibTrans" cxnId="{EB86CBBD-A9B9-42E2-B396-190844EBCA36}">
      <dgm:prSet/>
      <dgm:spPr/>
      <dgm:t>
        <a:bodyPr/>
        <a:lstStyle/>
        <a:p>
          <a:endParaRPr lang="en-US"/>
        </a:p>
      </dgm:t>
    </dgm:pt>
    <dgm:pt modelId="{FF5CDD7E-53E8-462A-81B4-9EA5C770484B}">
      <dgm:prSet/>
      <dgm:spPr/>
      <dgm:t>
        <a:bodyPr/>
        <a:lstStyle/>
        <a:p>
          <a:pPr rtl="0"/>
          <a:r>
            <a:rPr lang="en-US" dirty="0" smtClean="0"/>
            <a:t>Masjid e </a:t>
          </a:r>
          <a:r>
            <a:rPr lang="en-US" dirty="0" err="1" smtClean="0"/>
            <a:t>Rahmat</a:t>
          </a:r>
          <a:r>
            <a:rPr lang="en-US" dirty="0" smtClean="0"/>
            <a:t>, Chicago</a:t>
          </a:r>
          <a:endParaRPr lang="en-US" dirty="0"/>
        </a:p>
      </dgm:t>
    </dgm:pt>
    <dgm:pt modelId="{CD0B8757-3ACB-43BE-8B39-FED060C094C2}" type="parTrans" cxnId="{1C5771A5-726F-4795-9856-F3461ACFF787}">
      <dgm:prSet/>
      <dgm:spPr/>
      <dgm:t>
        <a:bodyPr/>
        <a:lstStyle/>
        <a:p>
          <a:endParaRPr lang="en-US"/>
        </a:p>
      </dgm:t>
    </dgm:pt>
    <dgm:pt modelId="{8021671D-2ADC-4B0B-9BCC-1276AABAC89F}" type="sibTrans" cxnId="{1C5771A5-726F-4795-9856-F3461ACFF787}">
      <dgm:prSet/>
      <dgm:spPr/>
      <dgm:t>
        <a:bodyPr/>
        <a:lstStyle/>
        <a:p>
          <a:endParaRPr lang="en-US"/>
        </a:p>
      </dgm:t>
    </dgm:pt>
    <dgm:pt modelId="{544F3B2A-D226-449A-9C97-9D406D92EC84}">
      <dgm:prSet/>
      <dgm:spPr/>
      <dgm:t>
        <a:bodyPr/>
        <a:lstStyle/>
        <a:p>
          <a:pPr rtl="0"/>
          <a:r>
            <a:rPr lang="en-US" dirty="0" smtClean="0"/>
            <a:t>Masjid e </a:t>
          </a:r>
          <a:r>
            <a:rPr lang="en-US" dirty="0" err="1" smtClean="0"/>
            <a:t>Noor</a:t>
          </a:r>
          <a:r>
            <a:rPr lang="en-US" dirty="0" smtClean="0"/>
            <a:t>, Chicago</a:t>
          </a:r>
          <a:endParaRPr lang="en-US" dirty="0"/>
        </a:p>
      </dgm:t>
    </dgm:pt>
    <dgm:pt modelId="{700352DE-D9CE-4828-9A42-A6F4FCCB7D07}" type="parTrans" cxnId="{4641BBCF-0393-4FE0-B729-8F99C524288B}">
      <dgm:prSet/>
      <dgm:spPr/>
      <dgm:t>
        <a:bodyPr/>
        <a:lstStyle/>
        <a:p>
          <a:endParaRPr lang="en-US"/>
        </a:p>
      </dgm:t>
    </dgm:pt>
    <dgm:pt modelId="{60059896-29C1-4AE0-9B13-FEF37EE04298}" type="sibTrans" cxnId="{4641BBCF-0393-4FE0-B729-8F99C524288B}">
      <dgm:prSet/>
      <dgm:spPr/>
      <dgm:t>
        <a:bodyPr/>
        <a:lstStyle/>
        <a:p>
          <a:endParaRPr lang="en-US"/>
        </a:p>
      </dgm:t>
    </dgm:pt>
    <dgm:pt modelId="{7BDB3AE5-F105-4065-9955-C1E3446346C1}">
      <dgm:prSet/>
      <dgm:spPr/>
      <dgm:t>
        <a:bodyPr/>
        <a:lstStyle/>
        <a:p>
          <a:pPr rtl="0"/>
          <a:r>
            <a:rPr lang="en-US" dirty="0" smtClean="0"/>
            <a:t>Masjid Al-</a:t>
          </a:r>
          <a:r>
            <a:rPr lang="en-US" dirty="0" err="1" smtClean="0"/>
            <a:t>Taqwa</a:t>
          </a:r>
          <a:r>
            <a:rPr lang="en-US" dirty="0" smtClean="0"/>
            <a:t>, Chicago</a:t>
          </a:r>
          <a:endParaRPr lang="en-US" dirty="0"/>
        </a:p>
      </dgm:t>
    </dgm:pt>
    <dgm:pt modelId="{959C81C5-520C-462C-A4A6-20F93E46EFF8}" type="parTrans" cxnId="{A61A6B4A-CEBE-469E-8A8B-1510AAD25EE3}">
      <dgm:prSet/>
      <dgm:spPr/>
      <dgm:t>
        <a:bodyPr/>
        <a:lstStyle/>
        <a:p>
          <a:endParaRPr lang="en-US"/>
        </a:p>
      </dgm:t>
    </dgm:pt>
    <dgm:pt modelId="{C5D8EEAF-1D95-4337-9B7E-66BB4345F927}" type="sibTrans" cxnId="{A61A6B4A-CEBE-469E-8A8B-1510AAD25EE3}">
      <dgm:prSet/>
      <dgm:spPr/>
      <dgm:t>
        <a:bodyPr/>
        <a:lstStyle/>
        <a:p>
          <a:endParaRPr lang="en-US"/>
        </a:p>
      </dgm:t>
    </dgm:pt>
    <dgm:pt modelId="{7E1A9C13-EB0E-4B99-A321-A41A00BE7830}">
      <dgm:prSet/>
      <dgm:spPr/>
      <dgm:t>
        <a:bodyPr/>
        <a:lstStyle/>
        <a:p>
          <a:pPr rtl="0"/>
          <a:r>
            <a:rPr lang="en-US" dirty="0" smtClean="0"/>
            <a:t>Masjid e </a:t>
          </a:r>
          <a:r>
            <a:rPr lang="en-US" dirty="0" err="1" smtClean="0"/>
            <a:t>Kausar</a:t>
          </a:r>
          <a:r>
            <a:rPr lang="en-US" dirty="0" smtClean="0"/>
            <a:t>, Chicago</a:t>
          </a:r>
          <a:endParaRPr lang="en-US" dirty="0"/>
        </a:p>
      </dgm:t>
    </dgm:pt>
    <dgm:pt modelId="{0FB7A530-0F03-4C8F-8D75-82723F859A80}" type="parTrans" cxnId="{F4BF6ABA-F34D-41D9-883B-34C9E3FEA41B}">
      <dgm:prSet/>
      <dgm:spPr/>
      <dgm:t>
        <a:bodyPr/>
        <a:lstStyle/>
        <a:p>
          <a:endParaRPr lang="en-US"/>
        </a:p>
      </dgm:t>
    </dgm:pt>
    <dgm:pt modelId="{D356737A-D64E-4136-9759-A771D1B72485}" type="sibTrans" cxnId="{F4BF6ABA-F34D-41D9-883B-34C9E3FEA41B}">
      <dgm:prSet/>
      <dgm:spPr/>
      <dgm:t>
        <a:bodyPr/>
        <a:lstStyle/>
        <a:p>
          <a:endParaRPr lang="en-US"/>
        </a:p>
      </dgm:t>
    </dgm:pt>
    <dgm:pt modelId="{149B194E-88DC-4FF2-9A86-1C48EED2C9DE}" type="pres">
      <dgm:prSet presAssocID="{C47D6588-5335-4747-BBE7-23DFC6FA79B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83A055B-1F7B-4B72-90DF-BFF4B3D49B64}" type="pres">
      <dgm:prSet presAssocID="{962F0763-7ABC-4E74-8422-F3226D44C921}" presName="parentText" presStyleLbl="node1" presStyleIdx="0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0455F0-759F-481C-98B3-A0DF06B047EC}" type="pres">
      <dgm:prSet presAssocID="{E3B61FE3-25EE-48A5-807D-7BFAAB071C80}" presName="spacer" presStyleCnt="0"/>
      <dgm:spPr/>
      <dgm:t>
        <a:bodyPr/>
        <a:lstStyle/>
        <a:p>
          <a:endParaRPr lang="en-US"/>
        </a:p>
      </dgm:t>
    </dgm:pt>
    <dgm:pt modelId="{ADC5B32B-47C1-483E-908B-F2B5005F155E}" type="pres">
      <dgm:prSet presAssocID="{EE68B01E-A23D-4BB9-A54E-F85A6B081D32}" presName="parentText" presStyleLbl="node1" presStyleIdx="1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F471A2-3CB9-4F52-8756-F8C187525587}" type="pres">
      <dgm:prSet presAssocID="{60E3C6BB-1F17-452B-A014-1D108B76FC2D}" presName="spacer" presStyleCnt="0"/>
      <dgm:spPr/>
      <dgm:t>
        <a:bodyPr/>
        <a:lstStyle/>
        <a:p>
          <a:endParaRPr lang="en-US"/>
        </a:p>
      </dgm:t>
    </dgm:pt>
    <dgm:pt modelId="{8A5458C3-BCFE-4294-9E03-A538D7B26D7F}" type="pres">
      <dgm:prSet presAssocID="{4712AD0B-8762-40C8-B740-D59E00F08EAF}" presName="parentText" presStyleLbl="node1" presStyleIdx="2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7DE5D8-903B-426B-82A3-1685D293B628}" type="pres">
      <dgm:prSet presAssocID="{8EE16128-4DA8-498A-881C-1EE98702EC06}" presName="spacer" presStyleCnt="0"/>
      <dgm:spPr/>
      <dgm:t>
        <a:bodyPr/>
        <a:lstStyle/>
        <a:p>
          <a:endParaRPr lang="en-US"/>
        </a:p>
      </dgm:t>
    </dgm:pt>
    <dgm:pt modelId="{67465C75-9AE0-4938-97F0-49F6DAB233F7}" type="pres">
      <dgm:prSet presAssocID="{D0DF33BD-EE10-4F98-BCE1-E8700D16BB42}" presName="parentText" presStyleLbl="node1" presStyleIdx="3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C22129-4A7B-45D3-A478-BC816A4630E5}" type="pres">
      <dgm:prSet presAssocID="{EA4A867F-0A87-4EC4-9F45-C98692284E47}" presName="spacer" presStyleCnt="0"/>
      <dgm:spPr/>
      <dgm:t>
        <a:bodyPr/>
        <a:lstStyle/>
        <a:p>
          <a:endParaRPr lang="en-US"/>
        </a:p>
      </dgm:t>
    </dgm:pt>
    <dgm:pt modelId="{F59734A4-A7D6-4977-8E98-CA58097AD352}" type="pres">
      <dgm:prSet presAssocID="{0C52639F-7A22-430E-BB7C-45BD0418F12C}" presName="parentText" presStyleLbl="node1" presStyleIdx="4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337310-2FC4-40F9-805A-D060AC3D8644}" type="pres">
      <dgm:prSet presAssocID="{7CD9DD5A-85A1-4495-BC2D-C58DA62FE826}" presName="spacer" presStyleCnt="0"/>
      <dgm:spPr/>
      <dgm:t>
        <a:bodyPr/>
        <a:lstStyle/>
        <a:p>
          <a:endParaRPr lang="en-US"/>
        </a:p>
      </dgm:t>
    </dgm:pt>
    <dgm:pt modelId="{00E417D7-4341-4976-BD25-B180E78F038D}" type="pres">
      <dgm:prSet presAssocID="{EE8083FE-B1D8-433C-B969-E4E141A4D531}" presName="parentText" presStyleLbl="node1" presStyleIdx="5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1C6F84-7968-416E-B84A-1356D42F64BB}" type="pres">
      <dgm:prSet presAssocID="{6C0081C9-7134-4FE3-9799-2EB30020E27F}" presName="spacer" presStyleCnt="0"/>
      <dgm:spPr/>
      <dgm:t>
        <a:bodyPr/>
        <a:lstStyle/>
        <a:p>
          <a:endParaRPr lang="en-US"/>
        </a:p>
      </dgm:t>
    </dgm:pt>
    <dgm:pt modelId="{67166F16-9071-4AA9-897E-054BDEF83C32}" type="pres">
      <dgm:prSet presAssocID="{FF5CDD7E-53E8-462A-81B4-9EA5C770484B}" presName="parentText" presStyleLbl="node1" presStyleIdx="6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48F8EB-3DE0-4C02-B5C7-D4667C6128D9}" type="pres">
      <dgm:prSet presAssocID="{8021671D-2ADC-4B0B-9BCC-1276AABAC89F}" presName="spacer" presStyleCnt="0"/>
      <dgm:spPr/>
      <dgm:t>
        <a:bodyPr/>
        <a:lstStyle/>
        <a:p>
          <a:endParaRPr lang="en-US"/>
        </a:p>
      </dgm:t>
    </dgm:pt>
    <dgm:pt modelId="{14A5F6CA-40A3-450D-B7A9-9B2DAC904AC5}" type="pres">
      <dgm:prSet presAssocID="{544F3B2A-D226-449A-9C97-9D406D92EC84}" presName="parentText" presStyleLbl="node1" presStyleIdx="7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F89ACD-0BB5-4E28-A1A3-C2AA05B940CA}" type="pres">
      <dgm:prSet presAssocID="{60059896-29C1-4AE0-9B13-FEF37EE04298}" presName="spacer" presStyleCnt="0"/>
      <dgm:spPr/>
      <dgm:t>
        <a:bodyPr/>
        <a:lstStyle/>
        <a:p>
          <a:endParaRPr lang="en-US"/>
        </a:p>
      </dgm:t>
    </dgm:pt>
    <dgm:pt modelId="{15193551-6685-4ABC-9867-9131A2144ADB}" type="pres">
      <dgm:prSet presAssocID="{7BDB3AE5-F105-4065-9955-C1E3446346C1}" presName="parentText" presStyleLbl="node1" presStyleIdx="8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118234-083E-4C22-9718-332C2DAE7D0D}" type="pres">
      <dgm:prSet presAssocID="{C5D8EEAF-1D95-4337-9B7E-66BB4345F927}" presName="spacer" presStyleCnt="0"/>
      <dgm:spPr/>
      <dgm:t>
        <a:bodyPr/>
        <a:lstStyle/>
        <a:p>
          <a:endParaRPr lang="en-US"/>
        </a:p>
      </dgm:t>
    </dgm:pt>
    <dgm:pt modelId="{063ABCD4-A01D-4A89-B442-123C5CDB89E2}" type="pres">
      <dgm:prSet presAssocID="{7E1A9C13-EB0E-4B99-A321-A41A00BE7830}" presName="parentText" presStyleLbl="node1" presStyleIdx="9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9C9B843-1AC6-4698-A92A-84E253BC9E8B}" type="presOf" srcId="{EE68B01E-A23D-4BB9-A54E-F85A6B081D32}" destId="{ADC5B32B-47C1-483E-908B-F2B5005F155E}" srcOrd="0" destOrd="0" presId="urn:microsoft.com/office/officeart/2005/8/layout/vList2"/>
    <dgm:cxn modelId="{8299995C-A7D1-4B71-B2B7-8E4D66F5AF63}" type="presOf" srcId="{C47D6588-5335-4747-BBE7-23DFC6FA79BA}" destId="{149B194E-88DC-4FF2-9A86-1C48EED2C9DE}" srcOrd="0" destOrd="0" presId="urn:microsoft.com/office/officeart/2005/8/layout/vList2"/>
    <dgm:cxn modelId="{06F3CBDB-174D-4F65-AC76-5D788EF213E7}" srcId="{C47D6588-5335-4747-BBE7-23DFC6FA79BA}" destId="{0C52639F-7A22-430E-BB7C-45BD0418F12C}" srcOrd="4" destOrd="0" parTransId="{55FDE1A6-3A70-4DEC-B6BF-779B43F071FE}" sibTransId="{7CD9DD5A-85A1-4495-BC2D-C58DA62FE826}"/>
    <dgm:cxn modelId="{4641BBCF-0393-4FE0-B729-8F99C524288B}" srcId="{C47D6588-5335-4747-BBE7-23DFC6FA79BA}" destId="{544F3B2A-D226-449A-9C97-9D406D92EC84}" srcOrd="7" destOrd="0" parTransId="{700352DE-D9CE-4828-9A42-A6F4FCCB7D07}" sibTransId="{60059896-29C1-4AE0-9B13-FEF37EE04298}"/>
    <dgm:cxn modelId="{9A094387-721E-48F5-B1CA-E4AC04ED53B9}" type="presOf" srcId="{0C52639F-7A22-430E-BB7C-45BD0418F12C}" destId="{F59734A4-A7D6-4977-8E98-CA58097AD352}" srcOrd="0" destOrd="0" presId="urn:microsoft.com/office/officeart/2005/8/layout/vList2"/>
    <dgm:cxn modelId="{CF8EAD44-5CED-4180-8CAA-44A8047A8D31}" type="presOf" srcId="{FF5CDD7E-53E8-462A-81B4-9EA5C770484B}" destId="{67166F16-9071-4AA9-897E-054BDEF83C32}" srcOrd="0" destOrd="0" presId="urn:microsoft.com/office/officeart/2005/8/layout/vList2"/>
    <dgm:cxn modelId="{E1EB05C1-C983-4289-9A61-F455C73C60EB}" type="presOf" srcId="{544F3B2A-D226-449A-9C97-9D406D92EC84}" destId="{14A5F6CA-40A3-450D-B7A9-9B2DAC904AC5}" srcOrd="0" destOrd="0" presId="urn:microsoft.com/office/officeart/2005/8/layout/vList2"/>
    <dgm:cxn modelId="{A61A6B4A-CEBE-469E-8A8B-1510AAD25EE3}" srcId="{C47D6588-5335-4747-BBE7-23DFC6FA79BA}" destId="{7BDB3AE5-F105-4065-9955-C1E3446346C1}" srcOrd="8" destOrd="0" parTransId="{959C81C5-520C-462C-A4A6-20F93E46EFF8}" sibTransId="{C5D8EEAF-1D95-4337-9B7E-66BB4345F927}"/>
    <dgm:cxn modelId="{DAE669E5-4F7D-4A74-AC71-75F7791BE7E7}" type="presOf" srcId="{962F0763-7ABC-4E74-8422-F3226D44C921}" destId="{C83A055B-1F7B-4B72-90DF-BFF4B3D49B64}" srcOrd="0" destOrd="0" presId="urn:microsoft.com/office/officeart/2005/8/layout/vList2"/>
    <dgm:cxn modelId="{3EB3BF02-6F08-46BC-8577-F4F619F7D5FF}" srcId="{C47D6588-5335-4747-BBE7-23DFC6FA79BA}" destId="{962F0763-7ABC-4E74-8422-F3226D44C921}" srcOrd="0" destOrd="0" parTransId="{3C6ED430-01FE-4F2B-BD7F-99A2DF55442A}" sibTransId="{E3B61FE3-25EE-48A5-807D-7BFAAB071C80}"/>
    <dgm:cxn modelId="{2AE43C4B-5CE4-4693-B140-1A42A2901B8B}" srcId="{C47D6588-5335-4747-BBE7-23DFC6FA79BA}" destId="{D0DF33BD-EE10-4F98-BCE1-E8700D16BB42}" srcOrd="3" destOrd="0" parTransId="{1C5E4248-C1F8-4825-B9AB-A1B5E1239D83}" sibTransId="{EA4A867F-0A87-4EC4-9F45-C98692284E47}"/>
    <dgm:cxn modelId="{865F6661-D6A6-40FA-B245-6ACB0C453492}" srcId="{C47D6588-5335-4747-BBE7-23DFC6FA79BA}" destId="{EE68B01E-A23D-4BB9-A54E-F85A6B081D32}" srcOrd="1" destOrd="0" parTransId="{D616BEC6-9338-4C24-BAED-B14843458486}" sibTransId="{60E3C6BB-1F17-452B-A014-1D108B76FC2D}"/>
    <dgm:cxn modelId="{1C5771A5-726F-4795-9856-F3461ACFF787}" srcId="{C47D6588-5335-4747-BBE7-23DFC6FA79BA}" destId="{FF5CDD7E-53E8-462A-81B4-9EA5C770484B}" srcOrd="6" destOrd="0" parTransId="{CD0B8757-3ACB-43BE-8B39-FED060C094C2}" sibTransId="{8021671D-2ADC-4B0B-9BCC-1276AABAC89F}"/>
    <dgm:cxn modelId="{2F36A4D5-2C6F-4D12-8944-434C103E1C4F}" type="presOf" srcId="{D0DF33BD-EE10-4F98-BCE1-E8700D16BB42}" destId="{67465C75-9AE0-4938-97F0-49F6DAB233F7}" srcOrd="0" destOrd="0" presId="urn:microsoft.com/office/officeart/2005/8/layout/vList2"/>
    <dgm:cxn modelId="{B6406FF7-9C96-4C6E-A7B4-7D876B2E76FF}" type="presOf" srcId="{7BDB3AE5-F105-4065-9955-C1E3446346C1}" destId="{15193551-6685-4ABC-9867-9131A2144ADB}" srcOrd="0" destOrd="0" presId="urn:microsoft.com/office/officeart/2005/8/layout/vList2"/>
    <dgm:cxn modelId="{B5B5258B-C192-4BA7-B0AF-59F07981FABC}" type="presOf" srcId="{7E1A9C13-EB0E-4B99-A321-A41A00BE7830}" destId="{063ABCD4-A01D-4A89-B442-123C5CDB89E2}" srcOrd="0" destOrd="0" presId="urn:microsoft.com/office/officeart/2005/8/layout/vList2"/>
    <dgm:cxn modelId="{EB86CBBD-A9B9-42E2-B396-190844EBCA36}" srcId="{C47D6588-5335-4747-BBE7-23DFC6FA79BA}" destId="{EE8083FE-B1D8-433C-B969-E4E141A4D531}" srcOrd="5" destOrd="0" parTransId="{E567304E-0E1B-4E1E-9F4B-B5ADC5C90304}" sibTransId="{6C0081C9-7134-4FE3-9799-2EB30020E27F}"/>
    <dgm:cxn modelId="{FA006700-FC30-4721-BFA3-7C4D7DF6F00C}" type="presOf" srcId="{4712AD0B-8762-40C8-B740-D59E00F08EAF}" destId="{8A5458C3-BCFE-4294-9E03-A538D7B26D7F}" srcOrd="0" destOrd="0" presId="urn:microsoft.com/office/officeart/2005/8/layout/vList2"/>
    <dgm:cxn modelId="{F4BF6ABA-F34D-41D9-883B-34C9E3FEA41B}" srcId="{C47D6588-5335-4747-BBE7-23DFC6FA79BA}" destId="{7E1A9C13-EB0E-4B99-A321-A41A00BE7830}" srcOrd="9" destOrd="0" parTransId="{0FB7A530-0F03-4C8F-8D75-82723F859A80}" sibTransId="{D356737A-D64E-4136-9759-A771D1B72485}"/>
    <dgm:cxn modelId="{8E6EDD38-CBE0-4522-B9AA-026FE943A9C2}" type="presOf" srcId="{EE8083FE-B1D8-433C-B969-E4E141A4D531}" destId="{00E417D7-4341-4976-BD25-B180E78F038D}" srcOrd="0" destOrd="0" presId="urn:microsoft.com/office/officeart/2005/8/layout/vList2"/>
    <dgm:cxn modelId="{BA112418-0D8F-4813-862D-C0255299645B}" srcId="{C47D6588-5335-4747-BBE7-23DFC6FA79BA}" destId="{4712AD0B-8762-40C8-B740-D59E00F08EAF}" srcOrd="2" destOrd="0" parTransId="{A4D8F2D1-79AB-4FD9-9F39-C84898104431}" sibTransId="{8EE16128-4DA8-498A-881C-1EE98702EC06}"/>
    <dgm:cxn modelId="{26CE9C42-4647-4FA3-825F-7047537C1C18}" type="presParOf" srcId="{149B194E-88DC-4FF2-9A86-1C48EED2C9DE}" destId="{C83A055B-1F7B-4B72-90DF-BFF4B3D49B64}" srcOrd="0" destOrd="0" presId="urn:microsoft.com/office/officeart/2005/8/layout/vList2"/>
    <dgm:cxn modelId="{A5AE4AB2-0C0E-4C83-80B7-A8C455782EDC}" type="presParOf" srcId="{149B194E-88DC-4FF2-9A86-1C48EED2C9DE}" destId="{EF0455F0-759F-481C-98B3-A0DF06B047EC}" srcOrd="1" destOrd="0" presId="urn:microsoft.com/office/officeart/2005/8/layout/vList2"/>
    <dgm:cxn modelId="{9C31A3A1-8070-4E3F-9065-332B96754B88}" type="presParOf" srcId="{149B194E-88DC-4FF2-9A86-1C48EED2C9DE}" destId="{ADC5B32B-47C1-483E-908B-F2B5005F155E}" srcOrd="2" destOrd="0" presId="urn:microsoft.com/office/officeart/2005/8/layout/vList2"/>
    <dgm:cxn modelId="{030DFBAE-E499-4F83-B1F5-3C09079DA6DC}" type="presParOf" srcId="{149B194E-88DC-4FF2-9A86-1C48EED2C9DE}" destId="{04F471A2-3CB9-4F52-8756-F8C187525587}" srcOrd="3" destOrd="0" presId="urn:microsoft.com/office/officeart/2005/8/layout/vList2"/>
    <dgm:cxn modelId="{CE18BFEE-6808-4B69-AE10-DB5265B73D11}" type="presParOf" srcId="{149B194E-88DC-4FF2-9A86-1C48EED2C9DE}" destId="{8A5458C3-BCFE-4294-9E03-A538D7B26D7F}" srcOrd="4" destOrd="0" presId="urn:microsoft.com/office/officeart/2005/8/layout/vList2"/>
    <dgm:cxn modelId="{B838963E-4F79-405A-BECC-EE91483FB3AD}" type="presParOf" srcId="{149B194E-88DC-4FF2-9A86-1C48EED2C9DE}" destId="{F87DE5D8-903B-426B-82A3-1685D293B628}" srcOrd="5" destOrd="0" presId="urn:microsoft.com/office/officeart/2005/8/layout/vList2"/>
    <dgm:cxn modelId="{5FB7FFE0-7F6C-42D5-8037-BAB2D532B023}" type="presParOf" srcId="{149B194E-88DC-4FF2-9A86-1C48EED2C9DE}" destId="{67465C75-9AE0-4938-97F0-49F6DAB233F7}" srcOrd="6" destOrd="0" presId="urn:microsoft.com/office/officeart/2005/8/layout/vList2"/>
    <dgm:cxn modelId="{D50C7C31-E883-4C04-B5D6-107C08544820}" type="presParOf" srcId="{149B194E-88DC-4FF2-9A86-1C48EED2C9DE}" destId="{FFC22129-4A7B-45D3-A478-BC816A4630E5}" srcOrd="7" destOrd="0" presId="urn:microsoft.com/office/officeart/2005/8/layout/vList2"/>
    <dgm:cxn modelId="{A7BC152B-5281-40B5-9AF1-E2D101286A0B}" type="presParOf" srcId="{149B194E-88DC-4FF2-9A86-1C48EED2C9DE}" destId="{F59734A4-A7D6-4977-8E98-CA58097AD352}" srcOrd="8" destOrd="0" presId="urn:microsoft.com/office/officeart/2005/8/layout/vList2"/>
    <dgm:cxn modelId="{3D009300-0499-4136-8637-99841C2572FD}" type="presParOf" srcId="{149B194E-88DC-4FF2-9A86-1C48EED2C9DE}" destId="{D2337310-2FC4-40F9-805A-D060AC3D8644}" srcOrd="9" destOrd="0" presId="urn:microsoft.com/office/officeart/2005/8/layout/vList2"/>
    <dgm:cxn modelId="{D4B69862-BC69-43AE-9A2E-9ECCFB859744}" type="presParOf" srcId="{149B194E-88DC-4FF2-9A86-1C48EED2C9DE}" destId="{00E417D7-4341-4976-BD25-B180E78F038D}" srcOrd="10" destOrd="0" presId="urn:microsoft.com/office/officeart/2005/8/layout/vList2"/>
    <dgm:cxn modelId="{239894C4-2E00-4B1F-90F3-F40FEF6842A5}" type="presParOf" srcId="{149B194E-88DC-4FF2-9A86-1C48EED2C9DE}" destId="{961C6F84-7968-416E-B84A-1356D42F64BB}" srcOrd="11" destOrd="0" presId="urn:microsoft.com/office/officeart/2005/8/layout/vList2"/>
    <dgm:cxn modelId="{FE39E5F0-20A0-4C02-A5DA-D5C9B13EBAB4}" type="presParOf" srcId="{149B194E-88DC-4FF2-9A86-1C48EED2C9DE}" destId="{67166F16-9071-4AA9-897E-054BDEF83C32}" srcOrd="12" destOrd="0" presId="urn:microsoft.com/office/officeart/2005/8/layout/vList2"/>
    <dgm:cxn modelId="{98C83FB0-A6DA-42D2-88F9-ADC2A3997FFA}" type="presParOf" srcId="{149B194E-88DC-4FF2-9A86-1C48EED2C9DE}" destId="{D948F8EB-3DE0-4C02-B5C7-D4667C6128D9}" srcOrd="13" destOrd="0" presId="urn:microsoft.com/office/officeart/2005/8/layout/vList2"/>
    <dgm:cxn modelId="{BF0AF8A1-B5D1-4D4A-912F-3DD7144FC890}" type="presParOf" srcId="{149B194E-88DC-4FF2-9A86-1C48EED2C9DE}" destId="{14A5F6CA-40A3-450D-B7A9-9B2DAC904AC5}" srcOrd="14" destOrd="0" presId="urn:microsoft.com/office/officeart/2005/8/layout/vList2"/>
    <dgm:cxn modelId="{ABE2C6BD-6B81-4169-9DD1-4CBCDB40AFC3}" type="presParOf" srcId="{149B194E-88DC-4FF2-9A86-1C48EED2C9DE}" destId="{E5F89ACD-0BB5-4E28-A1A3-C2AA05B940CA}" srcOrd="15" destOrd="0" presId="urn:microsoft.com/office/officeart/2005/8/layout/vList2"/>
    <dgm:cxn modelId="{325A7827-FAEA-410D-9D3F-71C9D9B7CDBB}" type="presParOf" srcId="{149B194E-88DC-4FF2-9A86-1C48EED2C9DE}" destId="{15193551-6685-4ABC-9867-9131A2144ADB}" srcOrd="16" destOrd="0" presId="urn:microsoft.com/office/officeart/2005/8/layout/vList2"/>
    <dgm:cxn modelId="{C22EDB87-14E5-4DBE-92DB-EFDFCDDF894E}" type="presParOf" srcId="{149B194E-88DC-4FF2-9A86-1C48EED2C9DE}" destId="{7A118234-083E-4C22-9718-332C2DAE7D0D}" srcOrd="17" destOrd="0" presId="urn:microsoft.com/office/officeart/2005/8/layout/vList2"/>
    <dgm:cxn modelId="{DF61AB27-CE3F-44E4-884C-5BDB016232DC}" type="presParOf" srcId="{149B194E-88DC-4FF2-9A86-1C48EED2C9DE}" destId="{063ABCD4-A01D-4A89-B442-123C5CDB89E2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3A055B-1F7B-4B72-90DF-BFF4B3D49B64}">
      <dsp:nvSpPr>
        <dsp:cNvPr id="0" name=""/>
        <dsp:cNvSpPr/>
      </dsp:nvSpPr>
      <dsp:spPr>
        <a:xfrm>
          <a:off x="0" y="24735"/>
          <a:ext cx="4705350" cy="43348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Muslim Community Center, Chicago</a:t>
          </a:r>
          <a:endParaRPr lang="en-US" sz="1900" kern="1200" dirty="0"/>
        </a:p>
      </dsp:txBody>
      <dsp:txXfrm>
        <a:off x="21161" y="45896"/>
        <a:ext cx="4663028" cy="391163"/>
      </dsp:txXfrm>
    </dsp:sp>
    <dsp:sp modelId="{ADC5B32B-47C1-483E-908B-F2B5005F155E}">
      <dsp:nvSpPr>
        <dsp:cNvPr id="0" name=""/>
        <dsp:cNvSpPr/>
      </dsp:nvSpPr>
      <dsp:spPr>
        <a:xfrm>
          <a:off x="0" y="512940"/>
          <a:ext cx="4705350" cy="43348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IIF at Elgin</a:t>
          </a:r>
          <a:endParaRPr lang="en-US" sz="1900" kern="1200" dirty="0"/>
        </a:p>
      </dsp:txBody>
      <dsp:txXfrm>
        <a:off x="21161" y="534101"/>
        <a:ext cx="4663028" cy="391163"/>
      </dsp:txXfrm>
    </dsp:sp>
    <dsp:sp modelId="{8A5458C3-BCFE-4294-9E03-A538D7B26D7F}">
      <dsp:nvSpPr>
        <dsp:cNvPr id="0" name=""/>
        <dsp:cNvSpPr/>
      </dsp:nvSpPr>
      <dsp:spPr>
        <a:xfrm>
          <a:off x="0" y="1001145"/>
          <a:ext cx="4705350" cy="43348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Islamic Center, Chicago</a:t>
          </a:r>
          <a:endParaRPr lang="en-US" sz="1900" kern="1200" dirty="0"/>
        </a:p>
      </dsp:txBody>
      <dsp:txXfrm>
        <a:off x="21161" y="1022306"/>
        <a:ext cx="4663028" cy="391163"/>
      </dsp:txXfrm>
    </dsp:sp>
    <dsp:sp modelId="{67465C75-9AE0-4938-97F0-49F6DAB233F7}">
      <dsp:nvSpPr>
        <dsp:cNvPr id="0" name=""/>
        <dsp:cNvSpPr/>
      </dsp:nvSpPr>
      <dsp:spPr>
        <a:xfrm>
          <a:off x="0" y="1489350"/>
          <a:ext cx="4705350" cy="43348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Jame</a:t>
          </a:r>
          <a:r>
            <a:rPr lang="en-US" sz="1900" kern="1200" dirty="0" smtClean="0"/>
            <a:t>’ Masjid, Chicago</a:t>
          </a:r>
          <a:endParaRPr lang="en-US" sz="1900" kern="1200" dirty="0"/>
        </a:p>
      </dsp:txBody>
      <dsp:txXfrm>
        <a:off x="21161" y="1510511"/>
        <a:ext cx="4663028" cy="391163"/>
      </dsp:txXfrm>
    </dsp:sp>
    <dsp:sp modelId="{F59734A4-A7D6-4977-8E98-CA58097AD352}">
      <dsp:nvSpPr>
        <dsp:cNvPr id="0" name=""/>
        <dsp:cNvSpPr/>
      </dsp:nvSpPr>
      <dsp:spPr>
        <a:xfrm>
          <a:off x="0" y="1977555"/>
          <a:ext cx="4705350" cy="43348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Northside</a:t>
          </a:r>
          <a:r>
            <a:rPr lang="en-US" sz="1900" kern="1200" dirty="0" smtClean="0"/>
            <a:t> Mosque, Chicago</a:t>
          </a:r>
          <a:endParaRPr lang="en-US" sz="1900" kern="1200" dirty="0"/>
        </a:p>
      </dsp:txBody>
      <dsp:txXfrm>
        <a:off x="21161" y="1998716"/>
        <a:ext cx="4663028" cy="391163"/>
      </dsp:txXfrm>
    </dsp:sp>
    <dsp:sp modelId="{00E417D7-4341-4976-BD25-B180E78F038D}">
      <dsp:nvSpPr>
        <dsp:cNvPr id="0" name=""/>
        <dsp:cNvSpPr/>
      </dsp:nvSpPr>
      <dsp:spPr>
        <a:xfrm>
          <a:off x="0" y="2465760"/>
          <a:ext cx="4705350" cy="43348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Masjid </a:t>
          </a:r>
          <a:r>
            <a:rPr lang="en-US" sz="1900" kern="1200" dirty="0" err="1" smtClean="0"/>
            <a:t>Hameedia</a:t>
          </a:r>
          <a:r>
            <a:rPr lang="en-US" sz="1900" kern="1200" dirty="0" smtClean="0"/>
            <a:t>, Chicago</a:t>
          </a:r>
          <a:endParaRPr lang="en-US" sz="1900" kern="1200" dirty="0"/>
        </a:p>
      </dsp:txBody>
      <dsp:txXfrm>
        <a:off x="21161" y="2486921"/>
        <a:ext cx="4663028" cy="391163"/>
      </dsp:txXfrm>
    </dsp:sp>
    <dsp:sp modelId="{67166F16-9071-4AA9-897E-054BDEF83C32}">
      <dsp:nvSpPr>
        <dsp:cNvPr id="0" name=""/>
        <dsp:cNvSpPr/>
      </dsp:nvSpPr>
      <dsp:spPr>
        <a:xfrm>
          <a:off x="0" y="2953965"/>
          <a:ext cx="4705350" cy="43348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Masjid e </a:t>
          </a:r>
          <a:r>
            <a:rPr lang="en-US" sz="1900" kern="1200" dirty="0" err="1" smtClean="0"/>
            <a:t>Rahmat</a:t>
          </a:r>
          <a:r>
            <a:rPr lang="en-US" sz="1900" kern="1200" dirty="0" smtClean="0"/>
            <a:t>, Chicago</a:t>
          </a:r>
          <a:endParaRPr lang="en-US" sz="1900" kern="1200" dirty="0"/>
        </a:p>
      </dsp:txBody>
      <dsp:txXfrm>
        <a:off x="21161" y="2975126"/>
        <a:ext cx="4663028" cy="391163"/>
      </dsp:txXfrm>
    </dsp:sp>
    <dsp:sp modelId="{14A5F6CA-40A3-450D-B7A9-9B2DAC904AC5}">
      <dsp:nvSpPr>
        <dsp:cNvPr id="0" name=""/>
        <dsp:cNvSpPr/>
      </dsp:nvSpPr>
      <dsp:spPr>
        <a:xfrm>
          <a:off x="0" y="3442170"/>
          <a:ext cx="4705350" cy="43348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Masjid e </a:t>
          </a:r>
          <a:r>
            <a:rPr lang="en-US" sz="1900" kern="1200" dirty="0" err="1" smtClean="0"/>
            <a:t>Noor</a:t>
          </a:r>
          <a:r>
            <a:rPr lang="en-US" sz="1900" kern="1200" dirty="0" smtClean="0"/>
            <a:t>, Chicago</a:t>
          </a:r>
          <a:endParaRPr lang="en-US" sz="1900" kern="1200" dirty="0"/>
        </a:p>
      </dsp:txBody>
      <dsp:txXfrm>
        <a:off x="21161" y="3463331"/>
        <a:ext cx="4663028" cy="391163"/>
      </dsp:txXfrm>
    </dsp:sp>
    <dsp:sp modelId="{15193551-6685-4ABC-9867-9131A2144ADB}">
      <dsp:nvSpPr>
        <dsp:cNvPr id="0" name=""/>
        <dsp:cNvSpPr/>
      </dsp:nvSpPr>
      <dsp:spPr>
        <a:xfrm>
          <a:off x="0" y="3930375"/>
          <a:ext cx="4705350" cy="43348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Masjid Al-</a:t>
          </a:r>
          <a:r>
            <a:rPr lang="en-US" sz="1900" kern="1200" dirty="0" err="1" smtClean="0"/>
            <a:t>Taqwa</a:t>
          </a:r>
          <a:r>
            <a:rPr lang="en-US" sz="1900" kern="1200" dirty="0" smtClean="0"/>
            <a:t>, Chicago</a:t>
          </a:r>
          <a:endParaRPr lang="en-US" sz="1900" kern="1200" dirty="0"/>
        </a:p>
      </dsp:txBody>
      <dsp:txXfrm>
        <a:off x="21161" y="3951536"/>
        <a:ext cx="4663028" cy="391163"/>
      </dsp:txXfrm>
    </dsp:sp>
    <dsp:sp modelId="{063ABCD4-A01D-4A89-B442-123C5CDB89E2}">
      <dsp:nvSpPr>
        <dsp:cNvPr id="0" name=""/>
        <dsp:cNvSpPr/>
      </dsp:nvSpPr>
      <dsp:spPr>
        <a:xfrm>
          <a:off x="0" y="4418580"/>
          <a:ext cx="4705350" cy="43348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Masjid e </a:t>
          </a:r>
          <a:r>
            <a:rPr lang="en-US" sz="1900" kern="1200" dirty="0" err="1" smtClean="0"/>
            <a:t>Kausar</a:t>
          </a:r>
          <a:r>
            <a:rPr lang="en-US" sz="1900" kern="1200" dirty="0" smtClean="0"/>
            <a:t>, Chicago</a:t>
          </a:r>
          <a:endParaRPr lang="en-US" sz="1900" kern="1200" dirty="0"/>
        </a:p>
      </dsp:txBody>
      <dsp:txXfrm>
        <a:off x="21161" y="4439741"/>
        <a:ext cx="4663028" cy="3911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713B35F-08BA-4BE2-BB7D-A6B2C7F6BB37}" type="datetimeFigureOut">
              <a:rPr lang="zh-TW" altLang="en-US"/>
              <a:pPr>
                <a:defRPr/>
              </a:pPr>
              <a:t>2013/1/19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74D9057-9D72-4775-81B9-5201CBD575A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83643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FD5EC468-F43A-416A-8E0A-A2EACD2497D2}" type="datetimeFigureOut">
              <a:rPr lang="en-US"/>
              <a:pPr>
                <a:defRPr/>
              </a:pPr>
              <a:t>1/19/2013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FD54E3E7-49D8-4E76-BAB2-B6C53D5F1F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4521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0AD732-39E9-49CC-8D05-3E001DC8201D}" type="slidenum">
              <a:rPr lang="en-US" altLang="zh-TW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altLang="zh-TW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2625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9275"/>
            <a:ext cx="5029200" cy="4132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/>
            <a:endParaRPr lang="zh-TW" altLang="zh-TW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2625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9275"/>
            <a:ext cx="5029200" cy="4132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/>
            <a:endParaRPr lang="zh-TW" altLang="zh-TW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2625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9275"/>
            <a:ext cx="5029200" cy="4132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/>
            <a:endParaRPr lang="zh-TW" altLang="zh-TW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2625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9275"/>
            <a:ext cx="5029200" cy="4132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/>
            <a:endParaRPr lang="zh-TW" altLang="zh-TW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2625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9275"/>
            <a:ext cx="5029200" cy="4132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/>
            <a:endParaRPr lang="zh-TW" altLang="zh-TW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2625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9275"/>
            <a:ext cx="5029200" cy="4132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/>
            <a:endParaRPr lang="zh-TW" altLang="zh-TW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2625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9275"/>
            <a:ext cx="5029200" cy="4132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/>
            <a:endParaRPr lang="zh-TW" altLang="zh-TW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2625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9275"/>
            <a:ext cx="5029200" cy="4132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/>
            <a:endParaRPr lang="zh-TW" altLang="zh-TW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2625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9275"/>
            <a:ext cx="5029200" cy="4132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/>
            <a:endParaRPr lang="zh-TW" altLang="zh-TW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2625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9275"/>
            <a:ext cx="5029200" cy="4132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/>
            <a:endParaRPr lang="zh-TW" altLang="zh-TW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2625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9275"/>
            <a:ext cx="5029200" cy="4132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/>
            <a:endParaRPr lang="zh-TW" altLang="zh-TW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2625"/>
            <a:ext cx="4953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9275"/>
            <a:ext cx="5029200" cy="4132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/>
            <a:endParaRPr lang="zh-TW" altLang="zh-TW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2625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9275"/>
            <a:ext cx="5029200" cy="4132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/>
            <a:endParaRPr lang="zh-TW" altLang="zh-TW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2625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9275"/>
            <a:ext cx="5029200" cy="4132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/>
            <a:endParaRPr lang="zh-TW" altLang="zh-TW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2625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9275"/>
            <a:ext cx="5029200" cy="4132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/>
            <a:endParaRPr lang="zh-TW" altLang="zh-TW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2625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9275"/>
            <a:ext cx="5029200" cy="4132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/>
            <a:endParaRPr lang="zh-TW" altLang="zh-TW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2625"/>
            <a:ext cx="4953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9275"/>
            <a:ext cx="5029200" cy="4132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/>
            <a:endParaRPr lang="zh-TW" altLang="zh-TW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2625"/>
            <a:ext cx="4953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9275"/>
            <a:ext cx="5029200" cy="4132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/>
            <a:endParaRPr lang="zh-TW" altLang="zh-TW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2625"/>
            <a:ext cx="4953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9275"/>
            <a:ext cx="5029200" cy="4132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/>
            <a:endParaRPr lang="zh-TW" altLang="zh-TW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/>
            <a:endParaRPr lang="zh-TW" altLang="zh-TW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/>
            <a:endParaRPr lang="zh-TW" altLang="zh-TW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2625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9275"/>
            <a:ext cx="5029200" cy="4132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/>
            <a:endParaRPr lang="zh-TW" altLang="zh-TW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/>
            <a:endParaRPr lang="zh-TW" altLang="zh-TW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/>
            <a:endParaRPr lang="zh-TW" altLang="zh-TW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/>
            <a:endParaRPr lang="zh-TW" altLang="zh-TW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/>
            <a:endParaRPr lang="zh-TW" altLang="zh-TW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/>
            <a:endParaRPr lang="zh-TW" altLang="zh-TW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2625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9275"/>
            <a:ext cx="5029200" cy="4132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/>
            <a:endParaRPr lang="zh-TW" altLang="zh-TW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2625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9275"/>
            <a:ext cx="5029200" cy="4132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/>
            <a:endParaRPr lang="zh-TW" altLang="zh-TW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2625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9275"/>
            <a:ext cx="5029200" cy="4132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/>
            <a:endParaRPr lang="zh-TW" altLang="zh-TW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2625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9275"/>
            <a:ext cx="5029200" cy="4132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/>
            <a:endParaRPr lang="zh-TW" altLang="zh-TW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2625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9275"/>
            <a:ext cx="5029200" cy="4132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/>
            <a:endParaRPr lang="zh-TW" altLang="zh-TW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2625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9275"/>
            <a:ext cx="5029200" cy="4132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/>
            <a:endParaRPr lang="zh-TW" altLang="zh-TW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2625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9275"/>
            <a:ext cx="5029200" cy="4132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/>
            <a:endParaRPr lang="zh-TW" altLang="zh-TW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2625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9275"/>
            <a:ext cx="5029200" cy="4132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/>
            <a:endParaRPr lang="zh-TW" altLang="zh-TW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2625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9275"/>
            <a:ext cx="5029200" cy="4132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/>
            <a:endParaRPr lang="zh-TW" altLang="zh-TW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2625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9275"/>
            <a:ext cx="5029200" cy="4132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/>
            <a:endParaRPr lang="zh-TW" altLang="zh-TW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2625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9275"/>
            <a:ext cx="5029200" cy="4132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/>
            <a:endParaRPr lang="zh-TW" altLang="zh-TW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2625"/>
            <a:ext cx="4953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9275"/>
            <a:ext cx="5029200" cy="4132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/>
            <a:endParaRPr lang="zh-TW" altLang="zh-TW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2625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9275"/>
            <a:ext cx="5029200" cy="4132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/>
            <a:endParaRPr lang="zh-TW" altLang="zh-TW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2625"/>
            <a:ext cx="4953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9275"/>
            <a:ext cx="5029200" cy="4132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/>
            <a:endParaRPr lang="zh-TW" altLang="zh-TW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2625"/>
            <a:ext cx="4953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9275"/>
            <a:ext cx="5029200" cy="4132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/>
            <a:endParaRPr lang="zh-TW" altLang="zh-TW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2625"/>
            <a:ext cx="4953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9275"/>
            <a:ext cx="5029200" cy="41322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/>
            <a:endParaRPr lang="zh-TW" altLang="zh-TW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2625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9275"/>
            <a:ext cx="5029200" cy="4132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/>
            <a:endParaRPr lang="zh-TW" altLang="zh-TW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2625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9275"/>
            <a:ext cx="5029200" cy="4132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/>
            <a:endParaRPr lang="zh-TW" altLang="zh-TW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2625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9275"/>
            <a:ext cx="5029200" cy="4132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/>
            <a:endParaRPr lang="zh-TW" altLang="zh-TW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2625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9275"/>
            <a:ext cx="5029200" cy="4132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/>
            <a:endParaRPr lang="zh-TW" altLang="zh-TW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2625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9275"/>
            <a:ext cx="5029200" cy="4132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/>
            <a:endParaRPr lang="zh-TW" altLang="zh-TW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2625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9275"/>
            <a:ext cx="5029200" cy="4132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/>
            <a:endParaRPr lang="zh-TW" altLang="zh-TW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2625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9275"/>
            <a:ext cx="5029200" cy="4132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/>
            <a:endParaRPr lang="zh-TW" altLang="zh-TW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2625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9275"/>
            <a:ext cx="5029200" cy="4132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/>
            <a:endParaRPr lang="zh-TW" altLang="zh-TW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2625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9275"/>
            <a:ext cx="5029200" cy="4132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/>
            <a:endParaRPr lang="zh-TW" altLang="zh-TW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2625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9275"/>
            <a:ext cx="5029200" cy="4132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/>
            <a:endParaRPr lang="zh-TW" altLang="zh-TW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2625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9275"/>
            <a:ext cx="5029200" cy="4132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/>
            <a:endParaRPr lang="zh-TW" altLang="zh-TW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54088" y="682625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9275"/>
            <a:ext cx="5029200" cy="4132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defTabSz="762000"/>
            <a:endParaRPr lang="zh-TW" altLang="zh-TW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dpi="0"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>
            <a:off x="0" y="5970588"/>
            <a:ext cx="9906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5" name="Rectangle 9"/>
          <p:cNvSpPr/>
          <p:nvPr/>
        </p:nvSpPr>
        <p:spPr>
          <a:xfrm>
            <a:off x="-9525" y="6053138"/>
            <a:ext cx="2436813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6" name="Rectangle 10"/>
          <p:cNvSpPr/>
          <p:nvPr/>
        </p:nvSpPr>
        <p:spPr>
          <a:xfrm>
            <a:off x="2555875" y="6043613"/>
            <a:ext cx="735012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559050" y="4038600"/>
            <a:ext cx="701675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559050" y="6050037"/>
            <a:ext cx="72644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82550" y="6069013"/>
            <a:ext cx="222885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EE669FD-A2CC-4DD1-94BC-3E194A105C19}" type="datetime8">
              <a:rPr lang="en-US" altLang="zh-TW"/>
              <a:pPr>
                <a:defRPr/>
              </a:pPr>
              <a:t>1/19/2013 11:39 AM</a:t>
            </a:fld>
            <a:endParaRPr lang="en-US" dirty="0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259013" y="236538"/>
            <a:ext cx="635635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67750" y="228600"/>
            <a:ext cx="908050" cy="381000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6FF844B-6475-4888-9863-75784F4C13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074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>
            <a:off x="0" y="1524000"/>
            <a:ext cx="9906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5" name="Rectangle 7"/>
          <p:cNvSpPr/>
          <p:nvPr/>
        </p:nvSpPr>
        <p:spPr>
          <a:xfrm>
            <a:off x="0" y="1600200"/>
            <a:ext cx="140335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6" name="Rectangle 8"/>
          <p:cNvSpPr/>
          <p:nvPr/>
        </p:nvSpPr>
        <p:spPr>
          <a:xfrm>
            <a:off x="1485900" y="1600200"/>
            <a:ext cx="84201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5900" y="2743200"/>
            <a:ext cx="7716706" cy="1673225"/>
          </a:xfrm>
        </p:spPr>
        <p:txBody>
          <a:bodyPr/>
          <a:lstStyle>
            <a:lvl1pPr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600200"/>
            <a:ext cx="8255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2E7F4-900B-4FAA-BCCB-EC5853C129D9}" type="datetime8">
              <a:rPr lang="en-US" altLang="zh-TW"/>
              <a:pPr>
                <a:defRPr/>
              </a:pPr>
              <a:t>1/19/2013 11:39 AM</a:t>
            </a:fld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40335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E20D853-3448-4BC5-B9F3-187AB833311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6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273050"/>
            <a:ext cx="8832850" cy="8699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60400" y="2438400"/>
            <a:ext cx="4210050" cy="35814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200650" y="2438400"/>
            <a:ext cx="4210050" cy="35814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60400" y="1752600"/>
            <a:ext cx="421005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5200650" y="1752600"/>
            <a:ext cx="421005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F37BC5A-AA29-4D77-B5C0-0A8F935EFCBA}" type="datetime8">
              <a:rPr lang="en-US" altLang="zh-TW"/>
              <a:pPr>
                <a:defRPr/>
              </a:pPr>
              <a:t>1/19/2013 11:39 AM</a:t>
            </a:fld>
            <a:endParaRPr lang="en-US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CF57FF1-0218-4B8F-9474-82C91CCD5D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874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9E512-8881-4866-A4C9-967B07419E97}" type="datetime8">
              <a:rPr lang="en-US" altLang="zh-TW"/>
              <a:pPr>
                <a:defRPr/>
              </a:pPr>
              <a:t>1/19/2013 11:39 AM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8AA6909-393E-4ABE-8654-AF65E4EB5B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138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1195A-23F7-4153-8465-A4022064A84B}" type="datetime8">
              <a:rPr lang="en-US" altLang="zh-TW"/>
              <a:pPr>
                <a:defRPr/>
              </a:pPr>
              <a:t>1/19/2013 11:39 AM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77850" cy="381000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233CD49-1677-4004-A506-1A7A0C4B09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618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 bwMode="white">
          <a:xfrm>
            <a:off x="-9525" y="4572000"/>
            <a:ext cx="9906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6" name="Rectangle 8"/>
          <p:cNvSpPr/>
          <p:nvPr/>
        </p:nvSpPr>
        <p:spPr>
          <a:xfrm>
            <a:off x="-9525" y="4664075"/>
            <a:ext cx="158432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7" name="Rectangle 9"/>
          <p:cNvSpPr/>
          <p:nvPr/>
        </p:nvSpPr>
        <p:spPr>
          <a:xfrm>
            <a:off x="1674813" y="4654550"/>
            <a:ext cx="8231187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8" name="Rectangle 10"/>
          <p:cNvSpPr/>
          <p:nvPr/>
        </p:nvSpPr>
        <p:spPr bwMode="white">
          <a:xfrm>
            <a:off x="1568450" y="0"/>
            <a:ext cx="109538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3550" y="5486400"/>
            <a:ext cx="79248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3550" y="4648200"/>
            <a:ext cx="79248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90624" y="0"/>
            <a:ext cx="8215376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zh-CN" altLang="en-US" noProof="0" smtClean="0"/>
              <a:t>单击图标添加图片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769100" y="6248400"/>
            <a:ext cx="288925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6AB37C5-F4C5-4A30-84AD-C91093D229A2}" type="datetime8">
              <a:rPr lang="en-US" altLang="zh-TW"/>
              <a:pPr>
                <a:defRPr/>
              </a:pPr>
              <a:t>1/19/2013 11:39 AM</a:t>
            </a:fld>
            <a:endParaRPr lang="en-US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568450" cy="663575"/>
          </a:xfrm>
        </p:spPr>
        <p:txBody>
          <a:bodyPr rtlCol="0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C7D3A03-9CAC-4C7B-849A-43FA052E5C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733550" y="6248400"/>
            <a:ext cx="4953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73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9A0C7-6B56-4F0D-A89C-3167D8591B67}" type="datetime8">
              <a:rPr lang="en-US" altLang="zh-TW"/>
              <a:pPr>
                <a:defRPr/>
              </a:pPr>
              <a:t>1/19/2013 11:39 AM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CC4F2-33BE-423A-9AD5-2462C408DBE3}" type="slidenum">
              <a:rPr lang="en-US"/>
              <a:pPr>
                <a:defRPr/>
              </a:pPr>
              <a:t>‹#›</a:t>
            </a:fld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73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>
            <a:off x="6604000" y="0"/>
            <a:ext cx="347663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5" name="Rectangle 7"/>
          <p:cNvSpPr/>
          <p:nvPr/>
        </p:nvSpPr>
        <p:spPr>
          <a:xfrm>
            <a:off x="6653213" y="609600"/>
            <a:ext cx="24765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6" name="Rectangle 8"/>
          <p:cNvSpPr/>
          <p:nvPr/>
        </p:nvSpPr>
        <p:spPr>
          <a:xfrm>
            <a:off x="6653213" y="0"/>
            <a:ext cx="24765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99300" y="609601"/>
            <a:ext cx="2228850" cy="551656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609600"/>
            <a:ext cx="6026150" cy="551656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7099300" y="6248400"/>
            <a:ext cx="23939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55B90-0703-44DC-A4B2-A283BDEE32CF}" type="datetime8">
              <a:rPr lang="en-US" altLang="zh-TW"/>
              <a:pPr>
                <a:defRPr/>
              </a:pPr>
              <a:t>1/19/2013 11:39 AM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5300" y="6248400"/>
            <a:ext cx="60372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6511132" y="134143"/>
            <a:ext cx="533400" cy="2651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A183F-D64B-4B7B-9155-62A88B959F74}" type="slidenum">
              <a:rPr lang="en-US"/>
              <a:pPr>
                <a:defRPr/>
              </a:pPr>
              <a:t>‹#›</a:t>
            </a:fld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789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512064"/>
            <a:ext cx="89154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039" y="1770502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289" y="1770502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4D2FB-EA95-4363-8559-0BF90A229337}" type="datetimeFigureOut">
              <a:rPr lang="en-US" altLang="zh-HK"/>
              <a:pPr>
                <a:defRPr/>
              </a:pPr>
              <a:t>1/19/2013</a:t>
            </a:fld>
            <a:endParaRPr lang="en-US" altLang="zh-H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HK" altLang="zh-H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CEF09-0D22-4114-B54A-A973CCABE0FB}" type="slidenum">
              <a:rPr lang="en-US" altLang="zh-HK"/>
              <a:pPr>
                <a:defRPr/>
              </a:pPr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459546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660400" y="228600"/>
            <a:ext cx="88328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TW" altLang="en-US" smtClean="0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63575" y="1600200"/>
            <a:ext cx="88328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TW" altLang="en-US" smtClean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604000" y="6248400"/>
            <a:ext cx="2889250" cy="365125"/>
          </a:xfrm>
          <a:prstGeom prst="rect">
            <a:avLst/>
          </a:prstGeom>
        </p:spPr>
        <p:txBody>
          <a:bodyPr vert="horz" anchor="ctr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B133335-7FF0-40A0-AC51-6195CFA23922}" type="datetime8">
              <a:rPr lang="en-US" altLang="zh-TW"/>
              <a:pPr>
                <a:defRPr/>
              </a:pPr>
              <a:t>1/19/2013 11:39 AM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0400" y="6248400"/>
            <a:ext cx="5872163" cy="365125"/>
          </a:xfrm>
          <a:prstGeom prst="rect">
            <a:avLst/>
          </a:prstGeom>
        </p:spPr>
        <p:txBody>
          <a:bodyPr vert="horz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906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7785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39763" y="1279525"/>
            <a:ext cx="9266237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7785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 b="1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EB1429C-4F63-426A-AA5D-94D6915BB5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E7BC29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092A7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disc(Islam)\&#21476;&#34349;&#32147;2\&#21476;&#34349;&#32147;&#20171;&#32057;\q096_1-5.mp3" TargetMode="Externa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9.xml"/><Relationship Id="rId5" Type="http://schemas.openxmlformats.org/officeDocument/2006/relationships/slide" Target="slide58.xml"/><Relationship Id="rId4" Type="http://schemas.openxmlformats.org/officeDocument/2006/relationships/slide" Target="slide5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file:///\\10.0.1.10\aclIslam\&#21476;&#34349;&#32147;\QURAN.PP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jpeg"/><Relationship Id="rId4" Type="http://schemas.openxmlformats.org/officeDocument/2006/relationships/image" Target="../media/image1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slide" Target="slide51.xml"/><Relationship Id="rId4" Type="http://schemas.openxmlformats.org/officeDocument/2006/relationships/slide" Target="slide4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65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slide" Target="slide6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2.bin"/><Relationship Id="rId4" Type="http://schemas.openxmlformats.org/officeDocument/2006/relationships/slide" Target="slide5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" Target="slide42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3.xml"/><Relationship Id="rId5" Type="http://schemas.openxmlformats.org/officeDocument/2006/relationships/slide" Target="slide56.xml"/><Relationship Id="rId4" Type="http://schemas.openxmlformats.org/officeDocument/2006/relationships/slide" Target="slide5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1.xml"/><Relationship Id="rId7" Type="http://schemas.openxmlformats.org/officeDocument/2006/relationships/slide" Target="slide1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4.xml"/><Relationship Id="rId5" Type="http://schemas.openxmlformats.org/officeDocument/2006/relationships/slide" Target="slide63.xml"/><Relationship Id="rId4" Type="http://schemas.openxmlformats.org/officeDocument/2006/relationships/slide" Target="slide6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/>
          </p:cNvSpPr>
          <p:nvPr>
            <p:ph type="ctrTitle"/>
          </p:nvPr>
        </p:nvSpPr>
        <p:spPr>
          <a:xfrm>
            <a:off x="1352550" y="3716338"/>
            <a:ext cx="7853363" cy="1592262"/>
          </a:xfrm>
        </p:spPr>
        <p:txBody>
          <a:bodyPr/>
          <a:lstStyle/>
          <a:p>
            <a:pPr eaLnBrk="1" hangingPunct="1"/>
            <a:r>
              <a:rPr lang="en-US" altLang="zh-TW" sz="9100" cap="none" smtClean="0">
                <a:solidFill>
                  <a:srgbClr val="096736"/>
                </a:solidFill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9100" cap="none" smtClean="0">
                <a:solidFill>
                  <a:srgbClr val="096736"/>
                </a:solidFill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sz="9100" cap="none" smtClean="0">
                <a:solidFill>
                  <a:srgbClr val="096736"/>
                </a:solidFill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7200" cap="none" smtClean="0">
                <a:solidFill>
                  <a:srgbClr val="096736"/>
                </a:solidFill>
                <a:latin typeface="標楷體" pitchFamily="65" charset="-120"/>
                <a:ea typeface="標楷體" pitchFamily="65" charset="-120"/>
              </a:rPr>
              <a:t>簡介</a:t>
            </a:r>
            <a:endParaRPr lang="zh-TW" altLang="en-US" sz="3600" cap="none" smtClean="0">
              <a:solidFill>
                <a:srgbClr val="7D9263"/>
              </a:solidFill>
              <a:ea typeface="新細明體" pitchFamily="18" charset="-120"/>
            </a:endParaRPr>
          </a:p>
        </p:txBody>
      </p:sp>
      <p:sp>
        <p:nvSpPr>
          <p:cNvPr id="14338" name="Rectangle 2"/>
          <p:cNvSpPr>
            <a:spLocks noGrp="1"/>
          </p:cNvSpPr>
          <p:nvPr>
            <p:ph type="subTitle" idx="1"/>
          </p:nvPr>
        </p:nvSpPr>
        <p:spPr>
          <a:xfrm>
            <a:off x="2505075" y="6049963"/>
            <a:ext cx="7318375" cy="6858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新細明體" pitchFamily="18" charset="-120"/>
              </a:rPr>
              <a:t>    主講          羽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新細明體" pitchFamily="18" charset="-120"/>
              </a:rPr>
              <a:t>智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新細明體" pitchFamily="18" charset="-120"/>
              </a:rPr>
              <a:t>雲</a:t>
            </a:r>
            <a:endParaRPr lang="zh-TW" alt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新細明體" pitchFamily="18" charset="-120"/>
            </a:endParaRPr>
          </a:p>
        </p:txBody>
      </p:sp>
      <p:pic>
        <p:nvPicPr>
          <p:cNvPr id="11268" name="Picture 20" descr="473-5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549275"/>
            <a:ext cx="3675062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16695E-4CB8-43DE-9DCF-9D0F3D170325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11270" name="文字方塊 2"/>
          <p:cNvSpPr txBox="1">
            <a:spLocks noChangeArrowheads="1"/>
          </p:cNvSpPr>
          <p:nvPr/>
        </p:nvSpPr>
        <p:spPr bwMode="auto">
          <a:xfrm>
            <a:off x="0" y="6165850"/>
            <a:ext cx="25050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2400"/>
              <a:t>清真茶座  第三講</a:t>
            </a:r>
          </a:p>
          <a:p>
            <a:pPr eaLnBrk="1" hangingPunct="1"/>
            <a:endParaRPr lang="zh-HK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415925" y="2852738"/>
            <a:ext cx="4537075" cy="82391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HK" altLang="en-US" sz="4800" b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真主的最後啟示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560388" y="1196975"/>
            <a:ext cx="5400675" cy="4392613"/>
          </a:xfrm>
        </p:spPr>
        <p:txBody>
          <a:bodyPr lIns="92075" tIns="46038" rIns="92075" bIns="46038"/>
          <a:lstStyle/>
          <a:p>
            <a:pPr marL="0" indent="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他說：「</a:t>
            </a:r>
            <a:r>
              <a:rPr lang="zh-TW" altLang="en-US" sz="2800" b="1" smtClean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你唸！</a:t>
            </a:r>
            <a:r>
              <a:rPr lang="en-US" altLang="zh-TW" sz="2800" b="1" smtClean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ar-SA" altLang="zh-TW" sz="2800" b="1" smtClean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اقْرَأْ</a:t>
            </a:r>
            <a:r>
              <a:rPr lang="en-US" altLang="zh-TW" sz="2800" b="1" smtClean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 )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」 我答道：「</a:t>
            </a:r>
            <a:r>
              <a:rPr lang="zh-TW" altLang="en-US" sz="2800" b="1" smtClean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我不會唸。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」天使遂二次抱住我，緊緊的摟我，直至我筋疲力盡，他又放開我，他說：「</a:t>
            </a:r>
            <a:r>
              <a:rPr lang="zh-TW" altLang="en-US" sz="2800" b="1" smtClean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你唸！ </a:t>
            </a:r>
            <a:r>
              <a:rPr lang="en-US" altLang="zh-TW" sz="2800" b="1" smtClean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ar-SA" altLang="zh-TW" sz="2800" b="1" smtClean="0">
                <a:solidFill>
                  <a:schemeClr val="hlink"/>
                </a:solidFill>
                <a:latin typeface="標楷體" pitchFamily="65" charset="-120"/>
                <a:cs typeface="Times New Roman" pitchFamily="18" charset="0"/>
              </a:rPr>
              <a:t>اقْرَأْ</a:t>
            </a:r>
            <a:r>
              <a:rPr lang="en-US" altLang="zh-TW" sz="2800" b="1" smtClean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 )</a:t>
            </a:r>
            <a:r>
              <a:rPr lang="en-US" altLang="zh-TW" sz="280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」我答道：「</a:t>
            </a:r>
            <a:r>
              <a:rPr lang="zh-TW" altLang="en-US" sz="2800" b="1" smtClean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我不會唸。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」天使三次抱著我，緊緊的摟我，然後又放開我，他說</a:t>
            </a:r>
            <a:r>
              <a:rPr lang="en-US" altLang="zh-TW" sz="2800" smtClean="0">
                <a:latin typeface="標楷體" pitchFamily="65" charset="-120"/>
                <a:ea typeface="標楷體" pitchFamily="65" charset="-120"/>
              </a:rPr>
              <a:t>……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E88BF-33F8-4A7E-85A8-D4C0EA742481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10</a:t>
            </a:fld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20484" name="Rectangle 2"/>
          <p:cNvSpPr txBox="1">
            <a:spLocks noChangeArrowheads="1"/>
          </p:cNvSpPr>
          <p:nvPr/>
        </p:nvSpPr>
        <p:spPr bwMode="auto">
          <a:xfrm>
            <a:off x="704850" y="188913"/>
            <a:ext cx="57610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440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第一次頒降的啟示</a:t>
            </a:r>
            <a:r>
              <a:rPr lang="zh-TW" altLang="en-US" sz="4400" b="1">
                <a:solidFill>
                  <a:schemeClr val="tx2"/>
                </a:solidFill>
                <a:latin typeface="華康特粗圓體" charset="-120"/>
                <a:ea typeface="華康特粗圓體" charset="-120"/>
              </a:rPr>
              <a:t> </a:t>
            </a:r>
            <a:endParaRPr lang="zh-TW" altLang="en-US" sz="4400" b="1">
              <a:solidFill>
                <a:schemeClr val="tx2"/>
              </a:solidFill>
              <a:latin typeface="華康中明體" pitchFamily="49" charset="-120"/>
              <a:ea typeface="華康中明體" pitchFamily="49" charset="-12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905750" y="333375"/>
            <a:ext cx="1081088" cy="582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defTabSz="762000" eaLnBrk="0" hangingPunct="0">
              <a:spcBef>
                <a:spcPct val="80000"/>
              </a:spcBef>
              <a:buClr>
                <a:schemeClr val="tx2"/>
              </a:buClr>
              <a:buSzPct val="75000"/>
              <a:buFont typeface="Wingdings" pitchFamily="2" charset="2"/>
              <a:buNone/>
              <a:defRPr/>
            </a:pPr>
            <a:r>
              <a:rPr lang="en-US" altLang="zh-TW" sz="3200" b="1" dirty="0">
                <a:latin typeface="華康中明體" pitchFamily="49" charset="-120"/>
                <a:ea typeface="華康中明體" pitchFamily="49" charset="-120"/>
              </a:rPr>
              <a:t>(</a:t>
            </a:r>
            <a:r>
              <a:rPr lang="zh-TW" altLang="en-US" sz="3200" b="1" dirty="0">
                <a:solidFill>
                  <a:schemeClr val="accent6">
                    <a:lumMod val="50000"/>
                  </a:schemeClr>
                </a:solidFill>
                <a:latin typeface="華康中明體" pitchFamily="49" charset="-120"/>
                <a:ea typeface="華康中明體" pitchFamily="49" charset="-120"/>
              </a:rPr>
              <a:t>續</a:t>
            </a:r>
            <a:r>
              <a:rPr lang="en-US" altLang="zh-TW" sz="3200" b="1" dirty="0">
                <a:latin typeface="華康中明體" pitchFamily="49" charset="-120"/>
                <a:ea typeface="華康中明體" pitchFamily="49" charset="-120"/>
              </a:rPr>
              <a:t>)</a:t>
            </a:r>
          </a:p>
        </p:txBody>
      </p:sp>
      <p:pic>
        <p:nvPicPr>
          <p:cNvPr id="2048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109663"/>
            <a:ext cx="3524250" cy="485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5" y="5940425"/>
            <a:ext cx="2109788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941638" y="5910263"/>
            <a:ext cx="4022725" cy="990600"/>
          </a:xfrm>
        </p:spPr>
        <p:txBody>
          <a:bodyPr lIns="92075" tIns="46038" rIns="92075" bIns="46038"/>
          <a:lstStyle/>
          <a:p>
            <a:pPr eaLnBrk="1" hangingPunct="1"/>
            <a:r>
              <a:rPr lang="en-US" altLang="zh-TW" sz="360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600" smtClean="0">
                <a:latin typeface="標楷體" pitchFamily="65" charset="-120"/>
                <a:ea typeface="標楷體" pitchFamily="65" charset="-120"/>
              </a:rPr>
              <a:t>古蘭經 </a:t>
            </a:r>
            <a:r>
              <a:rPr lang="en-US" altLang="zh-TW" sz="360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96:1-5</a:t>
            </a:r>
            <a:r>
              <a:rPr lang="en-US" altLang="zh-TW" sz="3600" smtClean="0"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360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6867" name="Picture 5" descr="96_1-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56"/>
          <a:stretch>
            <a:fillRect/>
          </a:stretch>
        </p:blipFill>
        <p:spPr bwMode="auto">
          <a:xfrm>
            <a:off x="414338" y="1103313"/>
            <a:ext cx="9077325" cy="199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6"/>
          <p:cNvSpPr>
            <a:spLocks noChangeArrowheads="1"/>
          </p:cNvSpPr>
          <p:nvPr/>
        </p:nvSpPr>
        <p:spPr bwMode="auto">
          <a:xfrm>
            <a:off x="415925" y="2133600"/>
            <a:ext cx="576263" cy="731838"/>
          </a:xfrm>
          <a:prstGeom prst="rect">
            <a:avLst/>
          </a:prstGeom>
          <a:solidFill>
            <a:srgbClr val="FFFFB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/>
          <a:p>
            <a:pPr eaLnBrk="0" hangingPunct="0">
              <a:spcBef>
                <a:spcPct val="80000"/>
              </a:spcBef>
              <a:buClr>
                <a:schemeClr val="tx2"/>
              </a:buClr>
              <a:buSzPct val="75000"/>
              <a:buFont typeface="Wingdings" pitchFamily="2" charset="2"/>
              <a:buChar char="q"/>
            </a:pPr>
            <a:endParaRPr lang="zh-TW" altLang="en-US" sz="3200" b="1">
              <a:latin typeface="華康中明體" pitchFamily="49" charset="-120"/>
              <a:ea typeface="華康中明體" pitchFamily="49" charset="-120"/>
            </a:endParaRPr>
          </a:p>
        </p:txBody>
      </p:sp>
      <p:sp>
        <p:nvSpPr>
          <p:cNvPr id="21509" name="Rectangle 12"/>
          <p:cNvSpPr>
            <a:spLocks noGrp="1" noChangeArrowheads="1"/>
          </p:cNvSpPr>
          <p:nvPr>
            <p:ph type="body" idx="4294967295"/>
          </p:nvPr>
        </p:nvSpPr>
        <p:spPr>
          <a:xfrm>
            <a:off x="920750" y="3152775"/>
            <a:ext cx="8420100" cy="2797175"/>
          </a:xfrm>
        </p:spPr>
        <p:txBody>
          <a:bodyPr lIns="92075" tIns="46038" rIns="92075" bIns="46038"/>
          <a:lstStyle/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「你應當奉你的創造主的名義而宣讀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念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，他曾用血塊創造人。你應當宣讀，你的主是最尊嚴的，他曾教人用筆寫字，他曾教人知道自己所不知道的東西。」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…</a:t>
            </a:r>
          </a:p>
          <a:p>
            <a:pPr eaLnBrk="1" hangingPunct="1">
              <a:spcBef>
                <a:spcPct val="0"/>
              </a:spcBef>
            </a:pPr>
            <a:endParaRPr lang="en-US" altLang="zh-TW" sz="320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F6F755-29DE-4EB9-AFA7-88F151693044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3" name="q096_1-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063" y="53006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Rectangle 2"/>
          <p:cNvSpPr txBox="1">
            <a:spLocks noChangeArrowheads="1"/>
          </p:cNvSpPr>
          <p:nvPr/>
        </p:nvSpPr>
        <p:spPr bwMode="auto">
          <a:xfrm>
            <a:off x="704850" y="188913"/>
            <a:ext cx="57610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440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第一次頒降的啟示</a:t>
            </a:r>
            <a:r>
              <a:rPr lang="zh-TW" altLang="en-US" sz="4400" b="1">
                <a:solidFill>
                  <a:schemeClr val="tx2"/>
                </a:solidFill>
                <a:latin typeface="華康特粗圓體" charset="-120"/>
                <a:ea typeface="華康特粗圓體" charset="-120"/>
              </a:rPr>
              <a:t> </a:t>
            </a:r>
            <a:endParaRPr lang="zh-TW" altLang="en-US" sz="4400" b="1">
              <a:solidFill>
                <a:schemeClr val="tx2"/>
              </a:solidFill>
              <a:latin typeface="華康中明體" pitchFamily="49" charset="-120"/>
              <a:ea typeface="華康中明體" pitchFamily="49" charset="-12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7905750" y="333375"/>
            <a:ext cx="1081088" cy="582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defTabSz="762000" eaLnBrk="0" hangingPunct="0">
              <a:spcBef>
                <a:spcPct val="80000"/>
              </a:spcBef>
              <a:buClr>
                <a:schemeClr val="tx2"/>
              </a:buClr>
              <a:buSzPct val="75000"/>
              <a:buFont typeface="Wingdings" pitchFamily="2" charset="2"/>
              <a:buNone/>
              <a:defRPr/>
            </a:pPr>
            <a:r>
              <a:rPr lang="en-US" altLang="zh-TW" sz="3200" b="1" dirty="0">
                <a:latin typeface="華康中明體" pitchFamily="49" charset="-120"/>
                <a:ea typeface="華康中明體" pitchFamily="49" charset="-120"/>
              </a:rPr>
              <a:t>(</a:t>
            </a:r>
            <a:r>
              <a:rPr lang="zh-TW" altLang="en-US" sz="3200" b="1" dirty="0">
                <a:solidFill>
                  <a:schemeClr val="accent6">
                    <a:lumMod val="50000"/>
                  </a:schemeClr>
                </a:solidFill>
                <a:latin typeface="華康中明體" pitchFamily="49" charset="-120"/>
                <a:ea typeface="華康中明體" pitchFamily="49" charset="-120"/>
              </a:rPr>
              <a:t>續</a:t>
            </a:r>
            <a:r>
              <a:rPr lang="en-US" altLang="zh-TW" sz="3200" b="1" dirty="0">
                <a:latin typeface="華康中明體" pitchFamily="49" charset="-120"/>
                <a:ea typeface="華康中明體" pitchFamily="49" charset="-12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7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6866" grpId="0"/>
      <p:bldP spid="3379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631825" y="1628775"/>
            <a:ext cx="8674100" cy="4176713"/>
          </a:xfrm>
        </p:spPr>
        <p:txBody>
          <a:bodyPr lIns="92075" tIns="46038" rIns="92075" bIns="46038"/>
          <a:lstStyle/>
          <a:p>
            <a:pPr marL="0" indent="0" eaLnBrk="1" hangingPunct="1">
              <a:lnSpc>
                <a:spcPct val="130000"/>
              </a:lnSpc>
              <a:buFont typeface="Wingdings" pitchFamily="2" charset="2"/>
              <a:buNone/>
            </a:pP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聖人心悸而返，及他到於卡地澤跟前，他說：「你們給我蓋上被子！你們給我蓋上被子！」他們遂給他蓋上被子，及至他心神安定，他把經過告訴她，並對卡地澤說：「我恐有生命的危險。」卡地澤答道：「絕不至如此，指安拉發誓，安拉絕不能使你暴露醜惡。因為你確已接續骨肉，幫助不能獨立的人，施予人們所得不到的東西，尊敬客人，並且還周濟貧困。」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3694DF-44A2-4F72-A75A-C2FB8317C83A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22532" name="Rectangle 2"/>
          <p:cNvSpPr txBox="1">
            <a:spLocks noChangeArrowheads="1"/>
          </p:cNvSpPr>
          <p:nvPr/>
        </p:nvSpPr>
        <p:spPr bwMode="auto">
          <a:xfrm>
            <a:off x="704850" y="188913"/>
            <a:ext cx="57610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440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第一次頒降的啟示</a:t>
            </a:r>
            <a:r>
              <a:rPr lang="zh-TW" altLang="en-US" sz="4400" b="1">
                <a:solidFill>
                  <a:schemeClr val="tx2"/>
                </a:solidFill>
                <a:latin typeface="華康特粗圓體" charset="-120"/>
                <a:ea typeface="華康特粗圓體" charset="-120"/>
              </a:rPr>
              <a:t> </a:t>
            </a:r>
            <a:endParaRPr lang="zh-TW" altLang="en-US" sz="4400" b="1">
              <a:solidFill>
                <a:schemeClr val="tx2"/>
              </a:solidFill>
              <a:latin typeface="華康中明體" pitchFamily="49" charset="-120"/>
              <a:ea typeface="華康中明體" pitchFamily="49" charset="-12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905750" y="333375"/>
            <a:ext cx="1081088" cy="582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defTabSz="762000" eaLnBrk="0" hangingPunct="0">
              <a:spcBef>
                <a:spcPct val="80000"/>
              </a:spcBef>
              <a:buClr>
                <a:schemeClr val="tx2"/>
              </a:buClr>
              <a:buSzPct val="75000"/>
              <a:buFont typeface="Wingdings" pitchFamily="2" charset="2"/>
              <a:buNone/>
              <a:defRPr/>
            </a:pPr>
            <a:r>
              <a:rPr lang="en-US" altLang="zh-TW" sz="3200" b="1" dirty="0">
                <a:latin typeface="華康中明體" pitchFamily="49" charset="-120"/>
                <a:ea typeface="華康中明體" pitchFamily="49" charset="-120"/>
              </a:rPr>
              <a:t>(</a:t>
            </a:r>
            <a:r>
              <a:rPr lang="zh-TW" altLang="en-US" sz="3200" b="1" dirty="0">
                <a:solidFill>
                  <a:schemeClr val="accent6">
                    <a:lumMod val="50000"/>
                  </a:schemeClr>
                </a:solidFill>
                <a:latin typeface="華康中明體" pitchFamily="49" charset="-120"/>
                <a:ea typeface="華康中明體" pitchFamily="49" charset="-120"/>
              </a:rPr>
              <a:t>續</a:t>
            </a:r>
            <a:r>
              <a:rPr lang="en-US" altLang="zh-TW" sz="3200" b="1" dirty="0">
                <a:latin typeface="華康中明體" pitchFamily="49" charset="-120"/>
                <a:ea typeface="華康中明體" pitchFamily="49" charset="-120"/>
              </a:rPr>
              <a:t>)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631825" y="1773238"/>
            <a:ext cx="8748713" cy="3743325"/>
          </a:xfrm>
        </p:spPr>
        <p:txBody>
          <a:bodyPr lIns="92075" tIns="46038" rIns="92075" bIns="46038"/>
          <a:lstStyle/>
          <a:p>
            <a:pPr marL="0" indent="0" eaLnBrk="1" hangingPunct="1">
              <a:lnSpc>
                <a:spcPct val="120000"/>
              </a:lnSpc>
              <a:buFont typeface="Wingdings" pitchFamily="2" charset="2"/>
              <a:buNone/>
              <a:defRPr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卡地澤遂同聖人出去，到卡地澤叔父的兒子渥賴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Waraqa</a:t>
            </a:r>
            <a:r>
              <a:rPr lang="en-US" altLang="zh-TW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bin </a:t>
            </a:r>
            <a:r>
              <a:rPr lang="en-US" altLang="zh-TW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Naufal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) 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跟前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——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渥賴在愚昧時代，是信奉基督教的，他能用希伯來文寫引支萊經，他是一位年高的長者，但是雙目已經失明。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——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卡地澤對他說道：「表兄啊！你聽你的侄子講話！」卡地澤對聖人道：「我的侄子啊！你看見了什麼？」主的欽差遂把他看見的告訴給他，渥賴對聖人道：「這就是安拉降於穆薩的哲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布拉依天使 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……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F046F0-F85B-4132-A15F-8CE3C25021B2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23556" name="Rectangle 2"/>
          <p:cNvSpPr txBox="1">
            <a:spLocks noChangeArrowheads="1"/>
          </p:cNvSpPr>
          <p:nvPr/>
        </p:nvSpPr>
        <p:spPr bwMode="auto">
          <a:xfrm>
            <a:off x="704850" y="188913"/>
            <a:ext cx="57610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440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第一次頒降的啟示</a:t>
            </a:r>
            <a:r>
              <a:rPr lang="zh-TW" altLang="en-US" sz="4400" b="1">
                <a:solidFill>
                  <a:schemeClr val="tx2"/>
                </a:solidFill>
                <a:latin typeface="華康特粗圓體" charset="-120"/>
                <a:ea typeface="華康特粗圓體" charset="-120"/>
              </a:rPr>
              <a:t> </a:t>
            </a:r>
            <a:endParaRPr lang="zh-TW" altLang="en-US" sz="4400" b="1">
              <a:solidFill>
                <a:schemeClr val="tx2"/>
              </a:solidFill>
              <a:latin typeface="華康中明體" pitchFamily="49" charset="-120"/>
              <a:ea typeface="華康中明體" pitchFamily="49" charset="-12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905750" y="333375"/>
            <a:ext cx="1081088" cy="582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defTabSz="762000" eaLnBrk="0" hangingPunct="0">
              <a:spcBef>
                <a:spcPct val="80000"/>
              </a:spcBef>
              <a:buClr>
                <a:schemeClr val="tx2"/>
              </a:buClr>
              <a:buSzPct val="75000"/>
              <a:buFont typeface="Wingdings" pitchFamily="2" charset="2"/>
              <a:buNone/>
              <a:defRPr/>
            </a:pPr>
            <a:r>
              <a:rPr lang="en-US" altLang="zh-TW" sz="3200" b="1" dirty="0">
                <a:latin typeface="華康中明體" pitchFamily="49" charset="-120"/>
                <a:ea typeface="華康中明體" pitchFamily="49" charset="-120"/>
              </a:rPr>
              <a:t>(</a:t>
            </a:r>
            <a:r>
              <a:rPr lang="zh-TW" altLang="en-US" sz="3200" b="1" dirty="0">
                <a:solidFill>
                  <a:schemeClr val="accent6">
                    <a:lumMod val="50000"/>
                  </a:schemeClr>
                </a:solidFill>
                <a:latin typeface="華康中明體" pitchFamily="49" charset="-120"/>
                <a:ea typeface="華康中明體" pitchFamily="49" charset="-120"/>
              </a:rPr>
              <a:t>續</a:t>
            </a:r>
            <a:r>
              <a:rPr lang="en-US" altLang="zh-TW" sz="3200" b="1" dirty="0">
                <a:latin typeface="華康中明體" pitchFamily="49" charset="-120"/>
                <a:ea typeface="華康中明體" pitchFamily="49" charset="-120"/>
              </a:rPr>
              <a:t>)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04850" y="188913"/>
            <a:ext cx="5761038" cy="914400"/>
          </a:xfrm>
        </p:spPr>
        <p:txBody>
          <a:bodyPr lIns="90488" tIns="44450" rIns="90488" bIns="44450"/>
          <a:lstStyle/>
          <a:p>
            <a:pPr eaLnBrk="1" hangingPunct="1"/>
            <a:r>
              <a:rPr lang="zh-TW" altLang="en-US" smtClean="0">
                <a:latin typeface="標楷體" pitchFamily="65" charset="-120"/>
                <a:ea typeface="標楷體" pitchFamily="65" charset="-120"/>
              </a:rPr>
              <a:t>第一次頒降的啟示</a:t>
            </a:r>
            <a:r>
              <a:rPr lang="zh-TW" altLang="en-US" b="1" smtClean="0">
                <a:latin typeface="華康特粗圓體" charset="-120"/>
                <a:ea typeface="華康特粗圓體" charset="-120"/>
              </a:rPr>
              <a:t> </a:t>
            </a:r>
            <a:endParaRPr lang="zh-TW" altLang="en-US" b="1" smtClean="0">
              <a:latin typeface="華康中明體" pitchFamily="49" charset="-120"/>
              <a:ea typeface="華康中明體" pitchFamily="49" charset="-120"/>
            </a:endParaRPr>
          </a:p>
        </p:txBody>
      </p:sp>
      <p:sp>
        <p:nvSpPr>
          <p:cNvPr id="24579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669925" y="1628775"/>
            <a:ext cx="8564563" cy="3240088"/>
          </a:xfrm>
        </p:spPr>
        <p:txBody>
          <a:bodyPr lIns="92075" tIns="46038" rIns="92075" bIns="46038"/>
          <a:lstStyle/>
          <a:p>
            <a:pPr marL="0" indent="0" eaLnBrk="1" hangingPunct="1">
              <a:lnSpc>
                <a:spcPct val="130000"/>
              </a:lnSpc>
              <a:buFont typeface="Wingdings" pitchFamily="2" charset="2"/>
              <a:buNone/>
            </a:pP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但願我在你為聖的日子仍健在，但願我在你的民眾驅逐你的時候仍活着。」主的欽差詫異道：「他們還驅逐我嗎？」渥賴道：「是的，無論何人，如果拿來你所拿來的</a:t>
            </a:r>
            <a:r>
              <a:rPr lang="en-US" altLang="zh-TW" sz="2800" smtClean="0">
                <a:latin typeface="標楷體" pitchFamily="65" charset="-120"/>
                <a:ea typeface="標楷體" pitchFamily="65" charset="-120"/>
              </a:rPr>
              <a:t>﹙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默示</a:t>
            </a:r>
            <a:r>
              <a:rPr lang="en-US" altLang="zh-TW" sz="2800" smtClean="0">
                <a:latin typeface="標楷體" pitchFamily="65" charset="-120"/>
                <a:ea typeface="標楷體" pitchFamily="65" charset="-120"/>
              </a:rPr>
              <a:t>﹚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，則此人必受眾人的反對和攻擊。假使我能夠活到那個時候，我一定竭力襄助你。」不久，渥賴死去，默示亦間斷。</a:t>
            </a:r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3800475" y="6092825"/>
            <a:ext cx="50815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762000" eaLnBrk="0" hangingPunct="0">
              <a:spcBef>
                <a:spcPct val="7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</a:pPr>
            <a:r>
              <a:rPr lang="en-US" altLang="zh-TW" sz="3200" b="1">
                <a:latin typeface="華康中明體" pitchFamily="49" charset="-120"/>
                <a:ea typeface="華康中明體" pitchFamily="49" charset="-120"/>
              </a:rPr>
              <a:t>(</a:t>
            </a: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布哈里聖訓實錄精華 第三段</a:t>
            </a:r>
            <a:r>
              <a:rPr lang="en-US" altLang="zh-TW" sz="3200" b="1">
                <a:latin typeface="華康中明體" pitchFamily="49" charset="-120"/>
                <a:ea typeface="華康中明體" pitchFamily="49" charset="-120"/>
              </a:rPr>
              <a:t>)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7905750" y="333375"/>
            <a:ext cx="1081088" cy="582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defTabSz="762000" eaLnBrk="0" hangingPunct="0">
              <a:spcBef>
                <a:spcPct val="80000"/>
              </a:spcBef>
              <a:buClr>
                <a:schemeClr val="tx2"/>
              </a:buClr>
              <a:buSzPct val="75000"/>
              <a:buFont typeface="Wingdings" pitchFamily="2" charset="2"/>
              <a:buNone/>
              <a:defRPr/>
            </a:pPr>
            <a:r>
              <a:rPr lang="en-US" altLang="zh-TW" sz="3200" b="1" dirty="0">
                <a:latin typeface="華康中明體" pitchFamily="49" charset="-120"/>
                <a:ea typeface="華康中明體" pitchFamily="49" charset="-120"/>
              </a:rPr>
              <a:t>(</a:t>
            </a:r>
            <a:r>
              <a:rPr lang="zh-TW" altLang="en-US" sz="3200" b="1" dirty="0">
                <a:solidFill>
                  <a:schemeClr val="accent6">
                    <a:lumMod val="50000"/>
                  </a:schemeClr>
                </a:solidFill>
                <a:latin typeface="華康中明體" pitchFamily="49" charset="-120"/>
                <a:ea typeface="華康中明體" pitchFamily="49" charset="-120"/>
              </a:rPr>
              <a:t>續</a:t>
            </a:r>
            <a:r>
              <a:rPr lang="en-US" altLang="zh-TW" sz="3200" b="1" dirty="0">
                <a:latin typeface="華康中明體" pitchFamily="49" charset="-120"/>
                <a:ea typeface="華康中明體" pitchFamily="49" charset="-120"/>
              </a:rPr>
              <a:t>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6C4150-E264-4836-8580-26EA13998F00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oter Placeholder 4"/>
          <p:cNvSpPr txBox="1">
            <a:spLocks noGrp="1"/>
          </p:cNvSpPr>
          <p:nvPr/>
        </p:nvSpPr>
        <p:spPr bwMode="auto">
          <a:xfrm>
            <a:off x="3297238" y="6237288"/>
            <a:ext cx="421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/>
            <a:r>
              <a:rPr lang="en-US" altLang="zh-TW" sz="2800">
                <a:latin typeface="Times New Roman" pitchFamily="18" charset="0"/>
              </a:rPr>
              <a:t>布哈里聖訓精華  第三段註釋</a:t>
            </a:r>
          </a:p>
        </p:txBody>
      </p:sp>
      <p:sp>
        <p:nvSpPr>
          <p:cNvPr id="4" name="Slide Number Placeholder 5"/>
          <p:cNvSpPr txBox="1">
            <a:spLocks noGrp="1"/>
          </p:cNvSpPr>
          <p:nvPr/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none" lIns="92075" tIns="46038" rIns="92075" bIns="46038" anchor="ctr"/>
          <a:lstStyle/>
          <a:p>
            <a:pPr algn="r" eaLnBrk="0" hangingPunct="0">
              <a:defRPr/>
            </a:pPr>
            <a:fld id="{2B6711F5-2C7B-442D-AEA1-48717CFF8DC7}" type="slidenum">
              <a:rPr lang="en-US" altLang="zh-TW" sz="1400">
                <a:latin typeface="+mn-lt"/>
                <a:ea typeface="+mn-ea"/>
              </a:rPr>
              <a:pPr algn="r" eaLnBrk="0" hangingPunct="0">
                <a:defRPr/>
              </a:pPr>
              <a:t>15</a:t>
            </a:fld>
            <a:endParaRPr lang="en-US" altLang="zh-TW" sz="1400">
              <a:latin typeface="+mn-lt"/>
              <a:ea typeface="+mn-ea"/>
            </a:endParaRPr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31825" y="811213"/>
            <a:ext cx="8991600" cy="5235575"/>
          </a:xfrm>
        </p:spPr>
        <p:txBody>
          <a:bodyPr lIns="92075" tIns="46038" rIns="92075" bIns="46038"/>
          <a:lstStyle/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在降示第一次啟示後，穆聖有一段時間再沒有接受到任何啟示，這段時間被稱為</a:t>
            </a:r>
            <a:r>
              <a:rPr lang="en-US" altLang="zh-TW" sz="2800" i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‘fairat al-wahi’ (</a:t>
            </a:r>
            <a:r>
              <a:rPr lang="zh-HK" altLang="en-US" sz="2800" i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啟示之中斷</a:t>
            </a:r>
            <a:r>
              <a:rPr lang="en-US" altLang="zh-TW" sz="2800" i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，直至有一天</a:t>
            </a:r>
            <a:r>
              <a:rPr lang="en-US" altLang="zh-TW" sz="2800" smtClean="0">
                <a:latin typeface="標楷體" pitchFamily="65" charset="-120"/>
                <a:ea typeface="標楷體" pitchFamily="65" charset="-120"/>
              </a:rPr>
              <a:t>……    </a:t>
            </a:r>
          </a:p>
          <a:p>
            <a:pPr marL="0" indent="0" eaLnBrk="1" hangingPunct="1">
              <a:lnSpc>
                <a:spcPct val="114000"/>
              </a:lnSpc>
              <a:buFont typeface="Wingdings" pitchFamily="2" charset="2"/>
              <a:buNone/>
            </a:pP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查比爾</a:t>
            </a:r>
            <a:r>
              <a:rPr lang="en-US" altLang="zh-TW" sz="280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2800" i="1" smtClean="0">
                <a:latin typeface="Times New Roman" pitchFamily="18" charset="0"/>
                <a:ea typeface="標楷體" pitchFamily="65" charset="-120"/>
              </a:rPr>
              <a:t>Jabir bin Abdullah Al Ansari</a:t>
            </a:r>
            <a:r>
              <a:rPr lang="en-US" altLang="zh-TW" sz="2800" smtClean="0">
                <a:latin typeface="標楷體" pitchFamily="65" charset="-120"/>
                <a:ea typeface="標楷體" pitchFamily="65" charset="-120"/>
              </a:rPr>
              <a:t>) 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說：主的欽差說：「我正在走路，忽聽天空有聲，我即舉目觀望，忽見從前在希拉山來于我的那位天使，坐在天地之間的椅子上，我驚恐萬狀，奔回家中，我對家人說：「你們給我蓋上被子！你們給我蓋上被子！」安拉遂降示孟蕩西爾章</a:t>
            </a:r>
            <a:r>
              <a:rPr lang="en-US" altLang="zh-TW" sz="280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蓋被的人</a:t>
            </a:r>
            <a:r>
              <a:rPr lang="en-US" altLang="zh-TW" sz="280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。」</a:t>
            </a:r>
            <a:r>
              <a:rPr lang="en-US" altLang="zh-TW" sz="2800" smtClean="0">
                <a:latin typeface="標楷體" pitchFamily="65" charset="-120"/>
                <a:ea typeface="標楷體" pitchFamily="65" charset="-120"/>
              </a:rPr>
              <a:t>﹙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古蘭第七十四章</a:t>
            </a:r>
            <a:r>
              <a:rPr lang="en-US" altLang="zh-TW" sz="2800" smtClean="0">
                <a:latin typeface="標楷體" pitchFamily="65" charset="-120"/>
                <a:ea typeface="標楷體" pitchFamily="65" charset="-120"/>
              </a:rPr>
              <a:t>﹚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按模淡希爾章，是默示間斷三年後，第一次下降的啟示，自此以後，默示即繼續下降，未曾中斷。</a:t>
            </a:r>
            <a:endParaRPr lang="zh-TW" altLang="en-US" sz="2800" b="1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0583C8-B570-4F01-B1D6-805A4BB8A37B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2075" tIns="46038" rIns="92075" bIns="46038"/>
          <a:lstStyle/>
          <a:p>
            <a:pPr eaLnBrk="1" hangingPunct="1"/>
            <a:r>
              <a:rPr lang="zh-TW" altLang="en-US" sz="4800" smtClean="0">
                <a:latin typeface="標楷體" pitchFamily="65" charset="-120"/>
                <a:ea typeface="標楷體" pitchFamily="65" charset="-120"/>
              </a:rPr>
              <a:t>古蘭經第七十四章 </a:t>
            </a:r>
            <a:r>
              <a:rPr lang="en-US" altLang="zh-TW" sz="480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4800" smtClean="0">
                <a:latin typeface="標楷體" pitchFamily="65" charset="-120"/>
                <a:ea typeface="標楷體" pitchFamily="65" charset="-120"/>
              </a:rPr>
              <a:t>蓋被的人</a:t>
            </a:r>
            <a:r>
              <a:rPr lang="en-US" altLang="zh-TW" sz="4800" smtClean="0"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26627" name="AutoShape 5"/>
          <p:cNvSpPr>
            <a:spLocks noChangeArrowheads="1"/>
          </p:cNvSpPr>
          <p:nvPr/>
        </p:nvSpPr>
        <p:spPr bwMode="auto">
          <a:xfrm>
            <a:off x="1639888" y="1341438"/>
            <a:ext cx="6626225" cy="4479925"/>
          </a:xfrm>
          <a:prstGeom prst="verticalScroll">
            <a:avLst>
              <a:gd name="adj" fmla="val 8412"/>
            </a:avLst>
          </a:prstGeom>
          <a:solidFill>
            <a:schemeClr val="accent1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lIns="90488" tIns="44450" rIns="90488" bIns="44450" anchor="ctr"/>
          <a:lstStyle/>
          <a:p>
            <a:pPr marL="476250" indent="-476250" algn="ctr" eaLnBrk="0" hangingPunct="0">
              <a:lnSpc>
                <a:spcPct val="12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endParaRPr lang="en-US" altLang="zh-TW" sz="3200">
              <a:solidFill>
                <a:srgbClr val="000099"/>
              </a:solidFill>
              <a:latin typeface="華康中明體" pitchFamily="49" charset="-120"/>
              <a:ea typeface="華康中明體" pitchFamily="49" charset="-120"/>
            </a:endParaRPr>
          </a:p>
          <a:p>
            <a:pPr marL="476250" indent="-476250" algn="ctr" eaLnBrk="0" hangingPunct="0">
              <a:lnSpc>
                <a:spcPct val="120000"/>
              </a:lnSpc>
              <a:spcBef>
                <a:spcPct val="80000"/>
              </a:spcBef>
              <a:buClr>
                <a:schemeClr val="tx2"/>
              </a:buClr>
              <a:buSzPct val="75000"/>
              <a:buFont typeface="Wingdings" pitchFamily="2" charset="2"/>
              <a:buChar char="q"/>
            </a:pPr>
            <a:endParaRPr lang="en-US" altLang="zh-TW" sz="3200" b="1">
              <a:solidFill>
                <a:schemeClr val="tx2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BF0AFF-E657-4515-8D12-7E6D2CCB3284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2" name="文字方塊 1"/>
          <p:cNvSpPr txBox="1"/>
          <p:nvPr/>
        </p:nvSpPr>
        <p:spPr>
          <a:xfrm>
            <a:off x="2432050" y="1844675"/>
            <a:ext cx="5184775" cy="3232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76250" indent="-476250" eaLnBrk="0" hangingPunct="0">
              <a:lnSpc>
                <a:spcPct val="12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  <a:defRPr/>
            </a:pPr>
            <a:r>
              <a:rPr lang="zh-TW" altLang="en-US" sz="3000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「蓋被的人啊！ </a:t>
            </a:r>
          </a:p>
          <a:p>
            <a:pPr marL="476250" indent="-114300" eaLnBrk="0" hangingPunct="0">
              <a:lnSpc>
                <a:spcPct val="12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  <a:defRPr/>
            </a:pPr>
            <a:r>
              <a:rPr lang="zh-TW" altLang="en-US" sz="3000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你應當起來，你應當警告， </a:t>
            </a:r>
          </a:p>
          <a:p>
            <a:pPr marL="476250" indent="-114300" eaLnBrk="0" hangingPunct="0">
              <a:lnSpc>
                <a:spcPct val="12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  <a:defRPr/>
            </a:pPr>
            <a:r>
              <a:rPr lang="zh-TW" altLang="en-US" sz="3000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你應當頌揚你的主宰， </a:t>
            </a:r>
          </a:p>
          <a:p>
            <a:pPr marL="476250" indent="-114300" eaLnBrk="0" hangingPunct="0">
              <a:lnSpc>
                <a:spcPct val="12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  <a:defRPr/>
            </a:pPr>
            <a:r>
              <a:rPr lang="zh-TW" altLang="en-US" sz="3000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你應當洗滌你的衣服， </a:t>
            </a:r>
          </a:p>
          <a:p>
            <a:pPr marL="476250" indent="-114300" eaLnBrk="0" hangingPunct="0">
              <a:lnSpc>
                <a:spcPct val="12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None/>
              <a:defRPr/>
            </a:pPr>
            <a:r>
              <a:rPr lang="zh-TW" altLang="en-US" sz="3000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你應當遠離污穢 ！」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57200"/>
            <a:ext cx="2455863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66738" y="1341438"/>
            <a:ext cx="9339262" cy="4646612"/>
          </a:xfrm>
        </p:spPr>
        <p:txBody>
          <a:bodyPr lIns="90488" tIns="44450" rIns="90488" bIns="44450"/>
          <a:lstStyle/>
          <a:p>
            <a:pPr marL="663575" indent="-663575" eaLnBrk="1" hangingPunct="1">
              <a:lnSpc>
                <a:spcPct val="90000"/>
              </a:lnSpc>
              <a:buFont typeface="Wingdings" pitchFamily="2" charset="2"/>
              <a:buChar char="q"/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名詞，意思是閱讀，誦讀。</a:t>
            </a:r>
          </a:p>
          <a:p>
            <a:pPr marL="663575" indent="-663575" eaLnBrk="1" hangingPunct="1">
              <a:lnSpc>
                <a:spcPct val="90000"/>
              </a:lnSpc>
              <a:spcBef>
                <a:spcPct val="40000"/>
              </a:spcBef>
              <a:buFont typeface="Wingdings" pitchFamily="2" charset="2"/>
              <a:buChar char="q"/>
            </a:pPr>
            <a:r>
              <a:rPr lang="en-US" altLang="zh-TW" sz="3200" dirty="0" smtClean="0">
                <a:latin typeface="標楷體" pitchFamily="65" charset="-120"/>
                <a:ea typeface="標楷體" pitchFamily="65" charset="-120"/>
                <a:sym typeface="Monotype Sorts" pitchFamily="2" charset="2"/>
              </a:rPr>
              <a:t>《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  <a:sym typeface="Monotype Sorts" pitchFamily="2" charset="2"/>
              </a:rPr>
              <a:t>古蘭經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  <a:sym typeface="Monotype Sorts" pitchFamily="2" charset="2"/>
              </a:rPr>
              <a:t>》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  <a:sym typeface="Monotype Sorts" pitchFamily="2" charset="2"/>
              </a:rPr>
              <a:t>可被解釋為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  <a:sym typeface="Monotype Sorts" pitchFamily="2" charset="2"/>
              </a:rPr>
              <a:t>:</a:t>
            </a:r>
          </a:p>
          <a:p>
            <a:pPr marL="1139825" lvl="1" indent="-285750" eaLnBrk="1" hangingPunct="1">
              <a:lnSpc>
                <a:spcPct val="90000"/>
              </a:lnSpc>
              <a:spcBef>
                <a:spcPct val="40000"/>
              </a:spcBef>
              <a:buFont typeface="Wingdings" pitchFamily="2" charset="2"/>
              <a:buChar char="Ø"/>
            </a:pPr>
            <a:r>
              <a:rPr lang="en-US" altLang="zh-TW" sz="3200" dirty="0" smtClean="0">
                <a:latin typeface="標楷體" pitchFamily="65" charset="-120"/>
                <a:ea typeface="標楷體" pitchFamily="65" charset="-120"/>
                <a:sym typeface="Monotype Sorts" pitchFamily="2" charset="2"/>
              </a:rPr>
              <a:t>  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  <a:sym typeface="Monotype Sorts" pitchFamily="2" charset="2"/>
              </a:rPr>
              <a:t>真主安拉的說話</a:t>
            </a:r>
          </a:p>
          <a:p>
            <a:pPr marL="1139825" lvl="1" indent="-285750" eaLnBrk="1" hangingPunct="1">
              <a:lnSpc>
                <a:spcPct val="90000"/>
              </a:lnSpc>
              <a:spcBef>
                <a:spcPct val="40000"/>
              </a:spcBef>
              <a:buFont typeface="Wingdings" pitchFamily="2" charset="2"/>
              <a:buChar char="Ø"/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  <a:sym typeface="Monotype Sorts" pitchFamily="2" charset="2"/>
              </a:rPr>
              <a:t>  通過哲布拉依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天使傳達給穆罕默德聖人	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pPr marL="1139825" lvl="1" indent="-285750" eaLnBrk="1" hangingPunct="1">
              <a:lnSpc>
                <a:spcPct val="90000"/>
              </a:lnSpc>
              <a:spcBef>
                <a:spcPct val="40000"/>
              </a:spcBef>
              <a:buFont typeface="Wingdings" pitchFamily="2" charset="2"/>
              <a:buNone/>
            </a:pP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      [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為何主不直接向人轉啟示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?]</a:t>
            </a:r>
          </a:p>
          <a:p>
            <a:pPr marL="1139825" lvl="1" indent="-285750" eaLnBrk="1" hangingPunct="1">
              <a:lnSpc>
                <a:spcPct val="90000"/>
              </a:lnSpc>
              <a:spcBef>
                <a:spcPct val="40000"/>
              </a:spcBef>
              <a:buFont typeface="Wingdings" pitchFamily="2" charset="2"/>
              <a:buChar char="Ø"/>
            </a:pPr>
            <a:r>
              <a:rPr lang="en-US" altLang="zh-TW" sz="3200" dirty="0" smtClean="0">
                <a:latin typeface="標楷體" pitchFamily="65" charset="-120"/>
                <a:ea typeface="標楷體" pitchFamily="65" charset="-120"/>
                <a:sym typeface="Monotype Sorts" pitchFamily="2" charset="2"/>
              </a:rPr>
              <a:t>  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  <a:sym typeface="Monotype Sorts" pitchFamily="2" charset="2"/>
              </a:rPr>
              <a:t>無人能模仿的</a:t>
            </a:r>
          </a:p>
          <a:p>
            <a:pPr marL="1139825" lvl="1" indent="-285750" eaLnBrk="1" hangingPunct="1">
              <a:lnSpc>
                <a:spcPct val="90000"/>
              </a:lnSpc>
              <a:spcBef>
                <a:spcPct val="40000"/>
              </a:spcBef>
              <a:buFont typeface="Wingdings" pitchFamily="2" charset="2"/>
              <a:buChar char="Ø"/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  <a:sym typeface="Monotype Sorts" pitchFamily="2" charset="2"/>
              </a:rPr>
              <a:t>  受真主所保護的</a:t>
            </a:r>
            <a:endParaRPr lang="zh-TW" altLang="en-US" sz="32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7652" name="AutoShape 12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08988" y="3933825"/>
            <a:ext cx="503237" cy="398463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/>
          <a:p>
            <a:pPr eaLnBrk="0" hangingPunct="0">
              <a:spcBef>
                <a:spcPct val="80000"/>
              </a:spcBef>
              <a:buClr>
                <a:srgbClr val="444D26"/>
              </a:buClr>
              <a:buSzPct val="75000"/>
              <a:buFont typeface="Wingdings" pitchFamily="2" charset="2"/>
              <a:buChar char="q"/>
            </a:pPr>
            <a:endParaRPr lang="zh-TW" altLang="en-US" sz="3200" b="1">
              <a:solidFill>
                <a:srgbClr val="000000"/>
              </a:solidFill>
              <a:latin typeface="華康中明體" pitchFamily="49" charset="-120"/>
              <a:ea typeface="華康中明體" pitchFamily="49" charset="-120"/>
            </a:endParaRPr>
          </a:p>
        </p:txBody>
      </p:sp>
      <p:sp>
        <p:nvSpPr>
          <p:cNvPr id="27653" name="AutoShape 13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5384800" y="4652963"/>
            <a:ext cx="504825" cy="398462"/>
          </a:xfrm>
          <a:prstGeom prst="actionButtonForwardNex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/>
          <a:p>
            <a:pPr eaLnBrk="0" hangingPunct="0">
              <a:spcBef>
                <a:spcPct val="80000"/>
              </a:spcBef>
              <a:buClr>
                <a:srgbClr val="444D26"/>
              </a:buClr>
              <a:buSzPct val="75000"/>
              <a:buFont typeface="Wingdings" pitchFamily="2" charset="2"/>
              <a:buChar char="q"/>
            </a:pPr>
            <a:endParaRPr lang="zh-TW" altLang="en-US" sz="3200" b="1">
              <a:solidFill>
                <a:srgbClr val="000000"/>
              </a:solidFill>
              <a:latin typeface="華康中明體" pitchFamily="49" charset="-120"/>
              <a:ea typeface="華康中明體" pitchFamily="49" charset="-12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81571E-4ED9-4D82-A2B7-FF1EDF708C06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17</a:t>
            </a:fld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10" name="Action Button: Forward or Next 9">
            <a:hlinkClick r:id="rId6" action="ppaction://hlinksldjump" highlightClick="1"/>
          </p:cNvPr>
          <p:cNvSpPr/>
          <p:nvPr/>
        </p:nvSpPr>
        <p:spPr>
          <a:xfrm>
            <a:off x="5384800" y="5246009"/>
            <a:ext cx="503238" cy="431800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7656" name="Rectangle 2"/>
          <p:cNvSpPr txBox="1">
            <a:spLocks noChangeArrowheads="1"/>
          </p:cNvSpPr>
          <p:nvPr/>
        </p:nvSpPr>
        <p:spPr bwMode="auto">
          <a:xfrm>
            <a:off x="128588" y="260350"/>
            <a:ext cx="6156325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480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480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sz="480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》</a:t>
            </a:r>
            <a:r>
              <a:rPr lang="en-US" altLang="zh-TW" sz="4800" b="1">
                <a:solidFill>
                  <a:schemeClr val="tx2"/>
                </a:solidFill>
                <a:latin typeface="華康中明體" pitchFamily="49" charset="-120"/>
                <a:ea typeface="華康中明體" pitchFamily="49" charset="-120"/>
              </a:rPr>
              <a:t>(</a:t>
            </a:r>
            <a:r>
              <a:rPr lang="ar-SA" altLang="zh-TW" sz="4800" b="1">
                <a:solidFill>
                  <a:schemeClr val="tx2"/>
                </a:solidFill>
                <a:latin typeface="ana"/>
                <a:ea typeface="微軟正黑體" pitchFamily="34" charset="-120"/>
                <a:cs typeface="Simplified Arabic" pitchFamily="18" charset="-78"/>
              </a:rPr>
              <a:t>الْقُرْآن</a:t>
            </a:r>
            <a:r>
              <a:rPr lang="en-US" altLang="zh-TW" sz="4800" b="1">
                <a:solidFill>
                  <a:schemeClr val="tx2"/>
                </a:solidFill>
                <a:latin typeface="ana"/>
                <a:cs typeface="Simplified Arabic" pitchFamily="18" charset="-78"/>
              </a:rPr>
              <a:t> )</a:t>
            </a:r>
            <a:r>
              <a:rPr lang="en-US" altLang="zh-TW" sz="4800" b="1">
                <a:solidFill>
                  <a:srgbClr val="000000"/>
                </a:solidFill>
                <a:latin typeface="ana"/>
                <a:cs typeface="Simplified Arabic" pitchFamily="18" charset="-78"/>
              </a:rPr>
              <a:t> </a:t>
            </a:r>
            <a:r>
              <a:rPr lang="en-US" altLang="zh-TW" sz="4800" b="1">
                <a:solidFill>
                  <a:schemeClr val="tx2"/>
                </a:solidFill>
                <a:latin typeface="華康中明體" pitchFamily="49" charset="-120"/>
                <a:ea typeface="華康中明體" pitchFamily="49" charset="-120"/>
              </a:rPr>
              <a:t> 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 animBg="1"/>
      <p:bldP spid="27653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2075" tIns="46038" rIns="92075" bIns="46038"/>
          <a:lstStyle/>
          <a:p>
            <a:pPr eaLnBrk="1" hangingPunct="1"/>
            <a:r>
              <a:rPr lang="zh-TW" altLang="en-US" sz="4000" smtClean="0">
                <a:latin typeface="標楷體" pitchFamily="65" charset="-120"/>
                <a:ea typeface="標楷體" pitchFamily="65" charset="-120"/>
              </a:rPr>
              <a:t>古蘭經是如何降示的？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63575" y="1600200"/>
            <a:ext cx="8250238" cy="3268663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分兩階段降示：</a:t>
            </a:r>
          </a:p>
          <a:p>
            <a:pPr marL="357188" indent="-357188" eaLnBrk="1" hangingPunct="1">
              <a:defRPr/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先全部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於高貴之夜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降至最下層天堂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3200" dirty="0" smtClean="0">
                <a:latin typeface="Times New Roman" pitchFamily="18" charset="0"/>
                <a:ea typeface="標楷體" pitchFamily="65" charset="-120"/>
              </a:rPr>
              <a:t>bait al-’</a:t>
            </a:r>
            <a:r>
              <a:rPr lang="en-US" altLang="zh-TW" sz="3200" dirty="0" err="1" smtClean="0">
                <a:latin typeface="Times New Roman" pitchFamily="18" charset="0"/>
                <a:ea typeface="標楷體" pitchFamily="65" charset="-120"/>
              </a:rPr>
              <a:t>izza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eaLnBrk="1" hangingPunct="1">
              <a:defRPr/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再由該層天堂分於二十三年降示給穆聖 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第一次降示古蘭經給穆聖亦是於高貴之夜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75A22A-FE7E-489E-96C5-051A853AB651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15925" y="260350"/>
            <a:ext cx="8832850" cy="990600"/>
          </a:xfrm>
        </p:spPr>
        <p:txBody>
          <a:bodyPr lIns="92075" tIns="46038" rIns="92075" bIns="46038"/>
          <a:lstStyle/>
          <a:p>
            <a:pPr eaLnBrk="1" hangingPunct="1"/>
            <a:r>
              <a:rPr lang="zh-TW" altLang="en-US" sz="4800" smtClean="0">
                <a:latin typeface="標楷體" pitchFamily="65" charset="-120"/>
                <a:ea typeface="標楷體" pitchFamily="65" charset="-120"/>
              </a:rPr>
              <a:t>古蘭經於不同時間降示的智慧</a:t>
            </a:r>
          </a:p>
        </p:txBody>
      </p:sp>
      <p:sp>
        <p:nvSpPr>
          <p:cNvPr id="3747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49313" y="1557338"/>
            <a:ext cx="8143875" cy="4525962"/>
          </a:xfrm>
        </p:spPr>
        <p:txBody>
          <a:bodyPr lIns="92075" tIns="46038" rIns="92075" bIns="46038"/>
          <a:lstStyle/>
          <a:p>
            <a:pPr eaLnBrk="1" hangingPunct="1">
              <a:lnSpc>
                <a:spcPct val="120000"/>
              </a:lnSpc>
            </a:pP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加強穆聖的信心</a:t>
            </a:r>
          </a:p>
          <a:p>
            <a:pPr eaLnBrk="1" hangingPunct="1">
              <a:lnSpc>
                <a:spcPct val="120000"/>
              </a:lnSpc>
            </a:pP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接受啟示是一件十分艱辛的經歷</a:t>
            </a:r>
          </a:p>
          <a:p>
            <a:pPr eaLnBrk="1" hangingPunct="1">
              <a:lnSpc>
                <a:spcPct val="120000"/>
              </a:lnSpc>
            </a:pP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使人能續漸接受及實踐真主的律法</a:t>
            </a:r>
          </a:p>
          <a:p>
            <a:pPr eaLnBrk="1" hangingPunct="1">
              <a:lnSpc>
                <a:spcPct val="120000"/>
              </a:lnSpc>
            </a:pP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使信徒更易於明白，實踐及背誦它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4A3FE4-9C37-4806-9F99-DDD35756C0E8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4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4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4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4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4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4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4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4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478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11263" y="304800"/>
            <a:ext cx="7483475" cy="774700"/>
          </a:xfrm>
        </p:spPr>
        <p:txBody>
          <a:bodyPr lIns="92075" tIns="46038" rIns="92075" bIns="46038"/>
          <a:lstStyle/>
          <a:p>
            <a:pPr algn="ctr" eaLnBrk="1" hangingPunct="1"/>
            <a:r>
              <a:rPr lang="zh-TW" altLang="en-US" sz="4800" b="1" smtClean="0">
                <a:latin typeface="標楷體" pitchFamily="65" charset="-120"/>
                <a:ea typeface="標楷體" pitchFamily="65" charset="-120"/>
              </a:rPr>
              <a:t>內容</a:t>
            </a:r>
            <a:endParaRPr lang="zh-TW" altLang="en-US" sz="4800" b="1" smtClean="0">
              <a:solidFill>
                <a:srgbClr val="FF0066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08088" y="1773238"/>
            <a:ext cx="7632700" cy="3790950"/>
          </a:xfrm>
        </p:spPr>
        <p:txBody>
          <a:bodyPr lIns="92075" tIns="46038" rIns="92075" bIns="46038"/>
          <a:lstStyle/>
          <a:p>
            <a:pPr marL="609600" indent="-609600" eaLnBrk="1" hangingPunct="1">
              <a:lnSpc>
                <a:spcPct val="9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1.	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人是否需要有真主的啟示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指引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)</a:t>
            </a:r>
            <a:endParaRPr lang="en-US" altLang="zh-TW" sz="3200" smtClean="0">
              <a:latin typeface="標楷體" pitchFamily="65" charset="-120"/>
              <a:ea typeface="標楷體" pitchFamily="65" charset="-120"/>
              <a:hlinkClick r:id="rId3" action="ppaction://hlinkpres?slideindex=1&amp;slidetitle="/>
            </a:endParaRPr>
          </a:p>
          <a:p>
            <a:pPr marL="609600" indent="-609600" eaLnBrk="1" hangingPunct="1">
              <a:lnSpc>
                <a:spcPct val="9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2.	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啟示的途徑</a:t>
            </a:r>
          </a:p>
          <a:p>
            <a:pPr marL="609600" indent="-609600" eaLnBrk="1" hangingPunct="1">
              <a:lnSpc>
                <a:spcPct val="9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3.	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啟示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的次序</a:t>
            </a:r>
          </a:p>
          <a:p>
            <a:pPr marL="609600" indent="-609600" eaLnBrk="1" hangingPunct="1">
              <a:lnSpc>
                <a:spcPct val="9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4. 《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的保存</a:t>
            </a:r>
          </a:p>
          <a:p>
            <a:pPr marL="609600" indent="-609600" eaLnBrk="1" hangingPunct="1">
              <a:lnSpc>
                <a:spcPct val="90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5. 《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的內容及特色</a:t>
            </a:r>
          </a:p>
        </p:txBody>
      </p:sp>
      <p:pic>
        <p:nvPicPr>
          <p:cNvPr id="12292" name="Picture 4" descr="grape bound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538" y="1125538"/>
            <a:ext cx="4660900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2649538" y="6029325"/>
            <a:ext cx="725646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  <a:defRPr/>
            </a:pPr>
            <a:r>
              <a:rPr lang="en-US" altLang="zh-TW" sz="2000" b="1" dirty="0" smtClean="0">
                <a:latin typeface="Times New Roman" pitchFamily="18" charset="0"/>
                <a:ea typeface="華康中明體" pitchFamily="49" charset="-120"/>
                <a:cs typeface="Times New Roman" pitchFamily="18" charset="0"/>
              </a:rPr>
              <a:t>Ahmad Von </a:t>
            </a:r>
            <a:r>
              <a:rPr lang="en-US" altLang="zh-TW" sz="2000" b="1" dirty="0" err="1" smtClean="0">
                <a:latin typeface="Times New Roman" pitchFamily="18" charset="0"/>
                <a:ea typeface="華康中明體" pitchFamily="49" charset="-120"/>
                <a:cs typeface="Times New Roman" pitchFamily="18" charset="0"/>
              </a:rPr>
              <a:t>Denffer</a:t>
            </a:r>
            <a:r>
              <a:rPr lang="en-US" altLang="zh-TW" sz="2000" b="1" dirty="0" smtClean="0">
                <a:latin typeface="Times New Roman" pitchFamily="18" charset="0"/>
                <a:ea typeface="華康中明體" pitchFamily="49" charset="-120"/>
                <a:cs typeface="Times New Roman" pitchFamily="18" charset="0"/>
              </a:rPr>
              <a:t> , </a:t>
            </a:r>
            <a:r>
              <a:rPr lang="en-US" altLang="zh-TW" sz="2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中明體" pitchFamily="49" charset="-120"/>
                <a:cs typeface="Times New Roman" pitchFamily="18" charset="0"/>
              </a:rPr>
              <a:t>Ulum</a:t>
            </a:r>
            <a:r>
              <a:rPr lang="en-US" altLang="zh-TW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中明體" pitchFamily="49" charset="-120"/>
                <a:cs typeface="Times New Roman" pitchFamily="18" charset="0"/>
              </a:rPr>
              <a:t> Al-Qur'an: An Introduction to the Sciences of the Qur'an</a:t>
            </a:r>
            <a:r>
              <a:rPr lang="en-US" altLang="zh-TW" sz="2000" b="1" dirty="0" smtClean="0">
                <a:latin typeface="Times New Roman" pitchFamily="18" charset="0"/>
                <a:ea typeface="華康中明體" pitchFamily="49" charset="-120"/>
                <a:cs typeface="Times New Roman" pitchFamily="18" charset="0"/>
              </a:rPr>
              <a:t>, 1996 . </a:t>
            </a: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415925" y="6149975"/>
            <a:ext cx="1655763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marL="476250" indent="-4762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zh-TW" altLang="en-US" sz="2400" b="1">
                <a:latin typeface="華康中明體" pitchFamily="49" charset="-120"/>
                <a:ea typeface="華康中明體" pitchFamily="49" charset="-120"/>
              </a:rPr>
              <a:t>參考：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6E3AE4-7765-4AE5-9FF4-D4988ED7B78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8950" y="260350"/>
            <a:ext cx="5256213" cy="914400"/>
          </a:xfrm>
        </p:spPr>
        <p:txBody>
          <a:bodyPr lIns="90488" tIns="44450" rIns="90488" bIns="44450"/>
          <a:lstStyle/>
          <a:p>
            <a:pPr eaLnBrk="1" hangingPunct="1"/>
            <a:r>
              <a:rPr lang="zh-TW" altLang="en-US" sz="4000" smtClean="0">
                <a:latin typeface="標楷體" pitchFamily="65" charset="-120"/>
                <a:ea typeface="標楷體" pitchFamily="65" charset="-120"/>
              </a:rPr>
              <a:t>給穆聖啟示的形式</a:t>
            </a:r>
            <a:r>
              <a:rPr lang="zh-TW" altLang="en-US" sz="4000" b="1" smtClean="0">
                <a:latin typeface="華康特粗圓體" charset="-120"/>
                <a:ea typeface="華康特粗圓體" charset="-120"/>
              </a:rPr>
              <a:t> </a:t>
            </a:r>
            <a:endParaRPr lang="zh-TW" altLang="en-US" sz="4000" b="1" smtClean="0">
              <a:latin typeface="華康中明體" pitchFamily="49" charset="-120"/>
              <a:ea typeface="華康中明體" pitchFamily="49" charset="-120"/>
            </a:endParaRPr>
          </a:p>
        </p:txBody>
      </p:sp>
      <p:sp>
        <p:nvSpPr>
          <p:cNvPr id="30723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344488" y="1557338"/>
            <a:ext cx="9417050" cy="4572000"/>
          </a:xfrm>
        </p:spPr>
        <p:txBody>
          <a:bodyPr lIns="92075" tIns="46038" rIns="92075" bIns="46038"/>
          <a:lstStyle/>
          <a:p>
            <a:pPr marL="0" indent="0"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由穆民之母阿伊莎傳來：哈利斯曾問主的欽差道：「主的欽差啊！默示是怎樣下降於你？」主的欽差答道：「</a:t>
            </a:r>
            <a:r>
              <a:rPr lang="zh-TW" altLang="en-US" sz="3200" b="1" smtClean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有時，如鈴聲到於我，此乃對我最甚者。及他離開我，我確已牢記他所說的。有時，天使化為人形，與我談話，我牢記他所說的。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」阿伊莎說：「我曾見默示於嚴寒之日降於聖人，及他離開聖人，聖人的額部，確已流汗。」</a:t>
            </a:r>
            <a:endParaRPr lang="zh-TW" altLang="en-US" sz="3200" baseline="4000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0724" name="Rectangle 5"/>
          <p:cNvSpPr>
            <a:spLocks noChangeArrowheads="1"/>
          </p:cNvSpPr>
          <p:nvPr/>
        </p:nvSpPr>
        <p:spPr bwMode="auto">
          <a:xfrm>
            <a:off x="3944938" y="6092825"/>
            <a:ext cx="50323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762000" eaLnBrk="0" hangingPunct="0">
              <a:spcBef>
                <a:spcPct val="7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</a:pPr>
            <a:r>
              <a:rPr lang="en-US" altLang="zh-TW" sz="3200" b="1">
                <a:latin typeface="華康中明體" pitchFamily="49" charset="-120"/>
                <a:ea typeface="華康中明體" pitchFamily="49" charset="-120"/>
              </a:rPr>
              <a:t>(</a:t>
            </a:r>
            <a:r>
              <a:rPr lang="zh-TW" altLang="en-US" sz="2800">
                <a:latin typeface="標楷體" pitchFamily="65" charset="-120"/>
                <a:ea typeface="標楷體" pitchFamily="65" charset="-120"/>
              </a:rPr>
              <a:t>布哈理聖訓實錄精華 第二段</a:t>
            </a:r>
            <a:r>
              <a:rPr lang="en-US" altLang="zh-TW" sz="3200" b="1">
                <a:latin typeface="華康中明體" pitchFamily="49" charset="-120"/>
                <a:ea typeface="華康中明體" pitchFamily="49" charset="-120"/>
              </a:rPr>
              <a:t>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813E9E-5748-4AE5-B6CD-A8117FFD923B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9788" y="533400"/>
            <a:ext cx="8391525" cy="708025"/>
          </a:xfrm>
        </p:spPr>
        <p:txBody>
          <a:bodyPr lIns="90488" tIns="44450" rIns="90488" bIns="44450"/>
          <a:lstStyle/>
          <a:p>
            <a:pPr algn="ctr" eaLnBrk="1" hangingPunct="1"/>
            <a:r>
              <a:rPr lang="zh-TW" altLang="en-US" sz="4800" b="1" smtClean="0">
                <a:latin typeface="標楷體" pitchFamily="65" charset="-120"/>
                <a:ea typeface="標楷體" pitchFamily="65" charset="-120"/>
              </a:rPr>
              <a:t>啟示的次序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20750" y="1916113"/>
            <a:ext cx="8456613" cy="3935412"/>
          </a:xfrm>
        </p:spPr>
        <p:txBody>
          <a:bodyPr lIns="90488" tIns="44450" rIns="90488" bIns="44450"/>
          <a:lstStyle/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1. 《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》  96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1-3  (96:1-5)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2. 《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》  74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1-7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3. 《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》  1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1-7 / 73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1-5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4. 《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》 111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章、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81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章、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87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章、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92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章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….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5.  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最後：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》  5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3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4819650" y="3317875"/>
            <a:ext cx="760412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>
              <a:spcBef>
                <a:spcPct val="80000"/>
              </a:spcBef>
              <a:buClr>
                <a:schemeClr val="tx2"/>
              </a:buClr>
              <a:buSzPct val="75000"/>
              <a:buFont typeface="Wingdings" pitchFamily="2" charset="2"/>
              <a:buChar char="q"/>
            </a:pPr>
            <a:endParaRPr lang="zh-TW" altLang="en-US" sz="3200" b="1">
              <a:latin typeface="華康中明體" pitchFamily="49" charset="-120"/>
              <a:ea typeface="華康中明體" pitchFamily="49" charset="-120"/>
            </a:endParaRP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5892800" y="3317875"/>
            <a:ext cx="760412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>
              <a:spcBef>
                <a:spcPct val="80000"/>
              </a:spcBef>
              <a:buClr>
                <a:schemeClr val="tx2"/>
              </a:buClr>
              <a:buSzPct val="75000"/>
              <a:buFont typeface="Wingdings" pitchFamily="2" charset="2"/>
              <a:buChar char="q"/>
            </a:pPr>
            <a:endParaRPr lang="zh-TW" altLang="en-US" sz="3200" b="1">
              <a:latin typeface="華康中明體" pitchFamily="49" charset="-120"/>
              <a:ea typeface="華康中明體" pitchFamily="49" charset="-120"/>
            </a:endParaRPr>
          </a:p>
        </p:txBody>
      </p:sp>
      <p:pic>
        <p:nvPicPr>
          <p:cNvPr id="31750" name="Picture 7" descr="grape bound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0" y="1371600"/>
            <a:ext cx="46609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008199-B878-4D65-B3B1-FB975804C737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46113" y="304800"/>
            <a:ext cx="8613775" cy="814388"/>
          </a:xfrm>
        </p:spPr>
        <p:txBody>
          <a:bodyPr lIns="90488" tIns="44450" rIns="90488" bIns="44450"/>
          <a:lstStyle/>
          <a:p>
            <a:pPr algn="ctr" eaLnBrk="1" hangingPunct="1"/>
            <a:r>
              <a:rPr lang="zh-TW" altLang="en-US" sz="4800" b="1" smtClean="0">
                <a:latin typeface="華康中明體" pitchFamily="49" charset="-120"/>
                <a:ea typeface="華康中明體" pitchFamily="49" charset="-120"/>
              </a:rPr>
              <a:t>古蘭經 </a:t>
            </a:r>
            <a:r>
              <a:rPr lang="en-US" altLang="zh-TW" sz="4800" b="1" smtClean="0">
                <a:latin typeface="華康中明體" pitchFamily="49" charset="-120"/>
                <a:ea typeface="華康中明體" pitchFamily="49" charset="-120"/>
              </a:rPr>
              <a:t>5</a:t>
            </a:r>
            <a:r>
              <a:rPr lang="zh-TW" altLang="en-US" sz="4800" b="1" smtClean="0">
                <a:latin typeface="華康中明體" pitchFamily="49" charset="-120"/>
                <a:ea typeface="華康中明體" pitchFamily="49" charset="-120"/>
              </a:rPr>
              <a:t>：</a:t>
            </a:r>
            <a:r>
              <a:rPr lang="en-US" altLang="zh-TW" sz="4800" b="1" smtClean="0">
                <a:latin typeface="華康中明體" pitchFamily="49" charset="-120"/>
                <a:ea typeface="華康中明體" pitchFamily="49" charset="-120"/>
              </a:rPr>
              <a:t>3</a:t>
            </a:r>
            <a:endParaRPr lang="zh-TW" altLang="en-US" sz="4800" b="1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2771" name="Picture 6" descr="grape bound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538" y="1268413"/>
            <a:ext cx="46609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Horizontal Scroll 5"/>
          <p:cNvSpPr/>
          <p:nvPr/>
        </p:nvSpPr>
        <p:spPr>
          <a:xfrm>
            <a:off x="1568450" y="1700213"/>
            <a:ext cx="6913563" cy="309721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「今天，我已為你們成全你們的宗教，我已完成我所賜你們的恩典，我已選擇伊斯蘭做你們的宗教。」        </a:t>
            </a:r>
          </a:p>
          <a:p>
            <a:pPr algn="ctr">
              <a:defRPr/>
            </a:pPr>
            <a:endParaRPr lang="zh-TW" altLang="en-US" sz="3200" b="1" dirty="0"/>
          </a:p>
        </p:txBody>
      </p:sp>
      <p:sp>
        <p:nvSpPr>
          <p:cNvPr id="7" name="Cloud Callout 6"/>
          <p:cNvSpPr/>
          <p:nvPr/>
        </p:nvSpPr>
        <p:spPr>
          <a:xfrm>
            <a:off x="6248400" y="4581525"/>
            <a:ext cx="3025775" cy="1439863"/>
          </a:xfrm>
          <a:prstGeom prst="cloudCallout">
            <a:avLst>
              <a:gd name="adj1" fmla="val -60516"/>
              <a:gd name="adj2" fmla="val -49073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itchFamily="65" charset="-120"/>
                <a:ea typeface="標楷體" pitchFamily="65" charset="-120"/>
              </a:rPr>
              <a:t>有何啟示？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27A182-0DC7-4438-B5F2-9C4C7DB421AB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46113" y="304800"/>
            <a:ext cx="8613775" cy="814388"/>
          </a:xfrm>
        </p:spPr>
        <p:txBody>
          <a:bodyPr lIns="90488" tIns="44450" rIns="90488" bIns="44450"/>
          <a:lstStyle/>
          <a:p>
            <a:pPr algn="ctr" eaLnBrk="1" hangingPunct="1"/>
            <a:r>
              <a:rPr lang="zh-TW" altLang="en-US" sz="4800" b="1" smtClean="0">
                <a:latin typeface="華康中明體" pitchFamily="49" charset="-120"/>
                <a:ea typeface="華康中明體" pitchFamily="49" charset="-120"/>
              </a:rPr>
              <a:t>古蘭經 </a:t>
            </a:r>
            <a:r>
              <a:rPr lang="en-US" altLang="zh-TW" sz="4800" b="1" smtClean="0">
                <a:latin typeface="華康中明體" pitchFamily="49" charset="-120"/>
                <a:ea typeface="華康中明體" pitchFamily="49" charset="-120"/>
              </a:rPr>
              <a:t>5</a:t>
            </a:r>
            <a:r>
              <a:rPr lang="zh-TW" altLang="en-US" sz="4800" b="1" smtClean="0">
                <a:latin typeface="華康中明體" pitchFamily="49" charset="-120"/>
                <a:ea typeface="華康中明體" pitchFamily="49" charset="-120"/>
              </a:rPr>
              <a:t>：</a:t>
            </a:r>
            <a:r>
              <a:rPr lang="en-US" altLang="zh-TW" sz="4800" b="1" smtClean="0">
                <a:latin typeface="華康中明體" pitchFamily="49" charset="-120"/>
                <a:ea typeface="華康中明體" pitchFamily="49" charset="-120"/>
              </a:rPr>
              <a:t>3</a:t>
            </a:r>
            <a:endParaRPr lang="zh-TW" altLang="en-US" sz="4800" b="1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3795" name="Picture 6" descr="grape bound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538" y="1268413"/>
            <a:ext cx="46609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Horizontal Scroll 5"/>
          <p:cNvSpPr/>
          <p:nvPr/>
        </p:nvSpPr>
        <p:spPr>
          <a:xfrm>
            <a:off x="1568450" y="1700213"/>
            <a:ext cx="6913563" cy="309721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「今天，我已為你們成全你們的宗教，我已完成我所賜你們的恩典，我已選擇</a:t>
            </a:r>
            <a:r>
              <a:rPr lang="zh-TW" altLang="en-US" sz="3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伊斯蘭</a:t>
            </a: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做你們的宗教。」        </a:t>
            </a:r>
          </a:p>
          <a:p>
            <a:pPr algn="ctr">
              <a:defRPr/>
            </a:pPr>
            <a:endParaRPr lang="zh-TW" altLang="en-US" sz="32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FC44DC-D7DA-47C5-8E41-1B192589CA11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46113" y="304800"/>
            <a:ext cx="8613775" cy="814388"/>
          </a:xfrm>
        </p:spPr>
        <p:txBody>
          <a:bodyPr lIns="90488" tIns="44450" rIns="90488" bIns="44450"/>
          <a:lstStyle/>
          <a:p>
            <a:pPr algn="ctr" eaLnBrk="1" hangingPunct="1"/>
            <a:r>
              <a:rPr lang="en-US" altLang="zh-TW" sz="4800" b="1" smtClean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4800" b="1" smtClean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sz="4800" b="1" smtClean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4800" b="1" smtClean="0">
                <a:latin typeface="標楷體" pitchFamily="65" charset="-120"/>
                <a:ea typeface="標楷體" pitchFamily="65" charset="-120"/>
              </a:rPr>
              <a:t>的保存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73050" y="2133600"/>
            <a:ext cx="9188450" cy="3810000"/>
          </a:xfrm>
        </p:spPr>
        <p:txBody>
          <a:bodyPr lIns="90488" tIns="44450" rIns="90488" bIns="44450"/>
          <a:lstStyle/>
          <a:p>
            <a:pPr marL="1616075" lvl="1" indent="-666750" eaLnBrk="1" hangingPunct="1">
              <a:lnSpc>
                <a:spcPct val="150000"/>
              </a:lnSpc>
              <a:buFont typeface="Wingdings" pitchFamily="2" charset="2"/>
              <a:buChar char="v"/>
            </a:pP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穆聖每接受啟示後，牢記於心</a:t>
            </a:r>
          </a:p>
          <a:p>
            <a:pPr marL="1616075" lvl="1" indent="-666750" eaLnBrk="1" hangingPunct="1">
              <a:lnSpc>
                <a:spcPct val="130000"/>
              </a:lnSpc>
              <a:buFont typeface="Wingdings" pitchFamily="2" charset="2"/>
              <a:buChar char="v"/>
            </a:pP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穆聖公開朗誦，命聖門弟子牢記</a:t>
            </a:r>
          </a:p>
          <a:p>
            <a:pPr marL="1616075" lvl="1" indent="-666750" eaLnBrk="1" hangingPunct="1">
              <a:lnSpc>
                <a:spcPct val="130000"/>
              </a:lnSpc>
              <a:buFont typeface="Wingdings" pitchFamily="2" charset="2"/>
              <a:buChar char="v"/>
            </a:pP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穆聖鼓勵人記憶、背誦，並喜愛聽人朗誦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》</a:t>
            </a:r>
          </a:p>
          <a:p>
            <a:pPr marL="1616075" lvl="1" indent="-666750" eaLnBrk="1" hangingPunct="1">
              <a:lnSpc>
                <a:spcPct val="130000"/>
              </a:lnSpc>
              <a:buFont typeface="Wingdings" pitchFamily="2" charset="2"/>
              <a:buChar char="v"/>
            </a:pP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每天禮拜時背誦部份章節</a:t>
            </a:r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609600" y="1447800"/>
            <a:ext cx="36147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defTabSz="762000" eaLnBrk="0" hangingPunct="0"/>
            <a:r>
              <a:rPr lang="en-US" altLang="zh-TW" sz="3600" b="1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1. </a:t>
            </a:r>
            <a:r>
              <a:rPr lang="zh-TW" altLang="en-US" sz="3600" b="1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記憶</a:t>
            </a:r>
            <a:r>
              <a:rPr lang="en-US" altLang="zh-TW" sz="3600" b="1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﹝</a:t>
            </a:r>
            <a:r>
              <a:rPr lang="zh-TW" altLang="en-US" sz="3600" b="1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背誦</a:t>
            </a:r>
            <a:r>
              <a:rPr lang="en-US" altLang="zh-TW" sz="3600" b="1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﹞</a:t>
            </a:r>
          </a:p>
        </p:txBody>
      </p:sp>
      <p:pic>
        <p:nvPicPr>
          <p:cNvPr id="34821" name="Picture 6" descr="grape bound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538" y="1268413"/>
            <a:ext cx="46609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D7743D-1B32-45D2-B450-7918D3DA06D0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3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3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3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7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ChangeArrowheads="1"/>
          </p:cNvSpPr>
          <p:nvPr/>
        </p:nvSpPr>
        <p:spPr bwMode="auto">
          <a:xfrm>
            <a:off x="609600" y="1447800"/>
            <a:ext cx="36147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defTabSz="762000" eaLnBrk="0" hangingPunct="0"/>
            <a:r>
              <a:rPr lang="en-US" altLang="zh-TW" sz="3600" b="1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1. </a:t>
            </a:r>
            <a:r>
              <a:rPr lang="zh-TW" altLang="en-US" sz="3600" b="1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記憶</a:t>
            </a:r>
            <a:r>
              <a:rPr lang="en-US" altLang="zh-TW" sz="3600" b="1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﹝</a:t>
            </a:r>
            <a:r>
              <a:rPr lang="zh-TW" altLang="en-US" sz="3600" b="1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背誦</a:t>
            </a:r>
            <a:r>
              <a:rPr lang="en-US" altLang="zh-TW" sz="3600" b="1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﹞</a:t>
            </a:r>
          </a:p>
        </p:txBody>
      </p:sp>
      <p:sp>
        <p:nvSpPr>
          <p:cNvPr id="41987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2438400"/>
            <a:ext cx="9144000" cy="4114800"/>
          </a:xfrm>
        </p:spPr>
        <p:txBody>
          <a:bodyPr lIns="92075" tIns="46038" rIns="92075" bIns="46038"/>
          <a:lstStyle/>
          <a:p>
            <a:pPr marL="1616075" lvl="1" indent="-666750" eaLnBrk="1" hangingPunct="1">
              <a:spcBef>
                <a:spcPct val="30000"/>
              </a:spcBef>
              <a:buFont typeface="Wingdings" pitchFamily="2" charset="2"/>
              <a:buChar char="v"/>
            </a:pP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穆聖派教師到遠方教授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》</a:t>
            </a:r>
          </a:p>
          <a:p>
            <a:pPr marL="1616075" lvl="1" indent="-666750" eaLnBrk="1" hangingPunct="1">
              <a:spcBef>
                <a:spcPct val="30000"/>
              </a:spcBef>
              <a:buFont typeface="Wingdings" pitchFamily="2" charset="2"/>
              <a:buNone/>
            </a:pP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	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例：派穆阿德</a:t>
            </a:r>
            <a:r>
              <a:rPr lang="en-US" altLang="zh-TW" sz="3200" i="1" smtClean="0">
                <a:latin typeface="Times New Roman" pitchFamily="18" charset="0"/>
                <a:ea typeface="標楷體" pitchFamily="65" charset="-120"/>
              </a:rPr>
              <a:t>(Mu‘adh bin Jabal</a:t>
            </a:r>
            <a:r>
              <a:rPr lang="en-US" altLang="zh-TW" sz="3200" smtClean="0">
                <a:latin typeface="Times New Roman" pitchFamily="18" charset="0"/>
                <a:ea typeface="標楷體" pitchFamily="65" charset="-120"/>
              </a:rPr>
              <a:t>)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到也門</a:t>
            </a:r>
          </a:p>
          <a:p>
            <a:pPr marL="1616075" lvl="1" indent="-666750" eaLnBrk="1" hangingPunct="1">
              <a:spcBef>
                <a:spcPct val="70000"/>
              </a:spcBef>
              <a:buFont typeface="Wingdings" pitchFamily="2" charset="2"/>
              <a:buChar char="v"/>
            </a:pPr>
            <a:r>
              <a:rPr lang="zh-TW" altLang="en-US" sz="3200" smtClean="0">
                <a:latin typeface="標楷體" pitchFamily="65" charset="-120"/>
                <a:ea typeface="標楷體" pitchFamily="65" charset="-120"/>
                <a:sym typeface="Monotype Sorts" pitchFamily="2" charset="2"/>
              </a:rPr>
              <a:t>哲布拉依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天使每年齋月與穆聖背誦 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，而在他去世那年，更背誦過兩次</a:t>
            </a:r>
          </a:p>
          <a:p>
            <a:pPr marL="758825" indent="-758825" eaLnBrk="1" hangingPunct="1">
              <a:spcBef>
                <a:spcPct val="70000"/>
              </a:spcBef>
              <a:buFont typeface="Wingdings" pitchFamily="2" charset="2"/>
              <a:buNone/>
            </a:pPr>
            <a:r>
              <a:rPr lang="zh-TW" altLang="en-US" sz="320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                        </a:t>
            </a:r>
          </a:p>
        </p:txBody>
      </p:sp>
      <p:sp>
        <p:nvSpPr>
          <p:cNvPr id="35844" name="Rectangle 7"/>
          <p:cNvSpPr>
            <a:spLocks noChangeArrowheads="1"/>
          </p:cNvSpPr>
          <p:nvPr/>
        </p:nvSpPr>
        <p:spPr bwMode="auto">
          <a:xfrm>
            <a:off x="8266113" y="765175"/>
            <a:ext cx="99853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defTabSz="762000" eaLnBrk="0" hangingPunct="0"/>
            <a:r>
              <a:rPr lang="en-US" altLang="zh-TW" sz="3200" b="1">
                <a:solidFill>
                  <a:schemeClr val="tx2"/>
                </a:solidFill>
                <a:latin typeface="細明體" pitchFamily="49" charset="-120"/>
                <a:ea typeface="細明體" pitchFamily="49" charset="-120"/>
              </a:rPr>
              <a:t>(</a:t>
            </a:r>
            <a:r>
              <a:rPr lang="zh-TW" altLang="en-US" sz="3200" b="1">
                <a:solidFill>
                  <a:schemeClr val="tx2"/>
                </a:solidFill>
                <a:latin typeface="細明體" pitchFamily="49" charset="-120"/>
                <a:ea typeface="細明體" pitchFamily="49" charset="-120"/>
              </a:rPr>
              <a:t>續</a:t>
            </a:r>
            <a:r>
              <a:rPr lang="en-US" altLang="zh-TW" sz="3200" b="1">
                <a:solidFill>
                  <a:schemeClr val="tx2"/>
                </a:solidFill>
                <a:latin typeface="細明體" pitchFamily="49" charset="-120"/>
                <a:ea typeface="細明體" pitchFamily="49" charset="-120"/>
              </a:rPr>
              <a:t>)</a:t>
            </a:r>
          </a:p>
        </p:txBody>
      </p:sp>
      <p:sp>
        <p:nvSpPr>
          <p:cNvPr id="35845" name="Rectangle 10"/>
          <p:cNvSpPr>
            <a:spLocks noChangeArrowheads="1"/>
          </p:cNvSpPr>
          <p:nvPr/>
        </p:nvSpPr>
        <p:spPr bwMode="auto">
          <a:xfrm>
            <a:off x="646113" y="304800"/>
            <a:ext cx="861377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/>
          <a:p>
            <a:pPr algn="ctr" eaLnBrk="0" hangingPunct="0"/>
            <a:r>
              <a:rPr lang="en-US" altLang="zh-TW" sz="600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600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sz="600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600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的保存</a:t>
            </a:r>
          </a:p>
        </p:txBody>
      </p:sp>
      <p:pic>
        <p:nvPicPr>
          <p:cNvPr id="35846" name="Picture 11" descr="grape bound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0" y="1219200"/>
            <a:ext cx="46609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1F7513-67DF-4FDC-9582-7A3777A78C7A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23900" y="1409700"/>
            <a:ext cx="8458200" cy="3695700"/>
          </a:xfrm>
        </p:spPr>
        <p:txBody>
          <a:bodyPr lIns="90488" tIns="44450" rIns="90488" bIns="44450"/>
          <a:lstStyle/>
          <a:p>
            <a:pPr marL="342900" indent="31750" eaLnBrk="1" hangingPunct="1">
              <a:lnSpc>
                <a:spcPct val="125000"/>
              </a:lnSpc>
              <a:buFont typeface="Wingdings" pitchFamily="2" charset="2"/>
              <a:buNone/>
            </a:pP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法圖默說：「聖人秘密告訴我：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哲布拉依天使每年與我背誦古蘭經，今年，與我背誦過兩次。我猜我的壽限已到了。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』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」</a:t>
            </a:r>
          </a:p>
          <a:p>
            <a:pPr marL="342900" indent="31750" eaLnBrk="1" hangingPunct="1">
              <a:lnSpc>
                <a:spcPct val="125000"/>
              </a:lnSpc>
              <a:buFont typeface="Wingdings" pitchFamily="2" charset="2"/>
              <a:buNone/>
            </a:pP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	</a:t>
            </a:r>
            <a:endParaRPr lang="en-US" altLang="zh-TW" sz="320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6867" name="Rectangle 4"/>
          <p:cNvSpPr>
            <a:spLocks noChangeArrowheads="1"/>
          </p:cNvSpPr>
          <p:nvPr/>
        </p:nvSpPr>
        <p:spPr bwMode="auto">
          <a:xfrm>
            <a:off x="3297238" y="6165850"/>
            <a:ext cx="4070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0" lang="en-US" altLang="zh-TW" b="1">
                <a:solidFill>
                  <a:srgbClr val="000000"/>
                </a:solidFill>
              </a:rPr>
              <a:t>﹝</a:t>
            </a:r>
            <a:r>
              <a:rPr kumimoji="0" lang="zh-TW" altLang="en-US" b="1">
                <a:solidFill>
                  <a:srgbClr val="000000"/>
                </a:solidFill>
              </a:rPr>
              <a:t>布哈理聖訓實錄精華   第五一五段</a:t>
            </a:r>
            <a:r>
              <a:rPr kumimoji="0" lang="en-US" altLang="zh-TW" b="1">
                <a:solidFill>
                  <a:srgbClr val="000000"/>
                </a:solidFill>
              </a:rPr>
              <a:t>﹞</a:t>
            </a:r>
            <a:endParaRPr kumimoji="0" lang="zh-TW" altLang="en-US" b="1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08DE66-5E23-4982-B5C8-0B574EFF3D17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26</a:t>
            </a:fld>
            <a:endParaRPr lang="en-US" dirty="0">
              <a:solidFill>
                <a:srgbClr val="444D26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圓角矩形 11"/>
          <p:cNvSpPr/>
          <p:nvPr/>
        </p:nvSpPr>
        <p:spPr>
          <a:xfrm>
            <a:off x="1978025" y="1209675"/>
            <a:ext cx="7632700" cy="9239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1973263" y="1230313"/>
            <a:ext cx="7637462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HK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Abu </a:t>
            </a:r>
            <a:r>
              <a:rPr lang="en-US" altLang="zh-HK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Bakr</a:t>
            </a:r>
            <a:r>
              <a:rPr lang="en-US" altLang="zh-HK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Umar, </a:t>
            </a:r>
            <a:r>
              <a:rPr lang="en-US" altLang="zh-HK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Uthman</a:t>
            </a:r>
            <a:r>
              <a:rPr lang="en-US" altLang="zh-HK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Ali, </a:t>
            </a:r>
            <a:r>
              <a:rPr lang="en-US" altLang="zh-HK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Ibn</a:t>
            </a:r>
            <a:r>
              <a:rPr lang="en-US" altLang="zh-HK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HK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Masud</a:t>
            </a:r>
            <a:r>
              <a:rPr lang="en-US" altLang="zh-HK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Abu </a:t>
            </a:r>
            <a:r>
              <a:rPr lang="en-US" altLang="zh-HK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Huraira</a:t>
            </a:r>
            <a:r>
              <a:rPr lang="en-US" altLang="zh-HK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Abdullah bin Abbas, Abdullah bin </a:t>
            </a:r>
            <a:r>
              <a:rPr lang="en-US" altLang="zh-HK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Amr</a:t>
            </a:r>
            <a:r>
              <a:rPr lang="en-US" altLang="zh-HK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bin al-As, Aisha, </a:t>
            </a:r>
            <a:r>
              <a:rPr lang="en-US" altLang="zh-HK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Hafsa</a:t>
            </a:r>
            <a:r>
              <a:rPr lang="en-US" altLang="zh-HK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and Umm </a:t>
            </a:r>
            <a:r>
              <a:rPr lang="en-US" altLang="zh-HK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Salama</a:t>
            </a:r>
            <a:r>
              <a:rPr lang="en-US" altLang="zh-HK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'. Jalal al-Din </a:t>
            </a:r>
            <a:r>
              <a:rPr lang="en-US" altLang="zh-HK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Suyuti</a:t>
            </a:r>
            <a:r>
              <a:rPr lang="en-US" altLang="zh-HK" dirty="0"/>
              <a:t>, (1)</a:t>
            </a:r>
            <a:endParaRPr lang="zh-HK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60CBE6-64AE-44B7-A4E3-C5486E65314E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27</a:t>
            </a:fld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3" name="圓角矩形 2"/>
          <p:cNvSpPr/>
          <p:nvPr/>
        </p:nvSpPr>
        <p:spPr>
          <a:xfrm>
            <a:off x="354013" y="360363"/>
            <a:ext cx="1406525" cy="5953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/>
          </a:p>
        </p:txBody>
      </p:sp>
      <p:sp>
        <p:nvSpPr>
          <p:cNvPr id="6" name="文字方塊 5"/>
          <p:cNvSpPr txBox="1">
            <a:spLocks noChangeArrowheads="1"/>
          </p:cNvSpPr>
          <p:nvPr/>
        </p:nvSpPr>
        <p:spPr bwMode="auto">
          <a:xfrm>
            <a:off x="344488" y="334963"/>
            <a:ext cx="14239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HK" altLang="en-US" sz="3600">
                <a:latin typeface="標楷體" pitchFamily="65" charset="-120"/>
                <a:ea typeface="標楷體" pitchFamily="65" charset="-120"/>
              </a:rPr>
              <a:t>穆聖</a:t>
            </a:r>
          </a:p>
        </p:txBody>
      </p:sp>
      <p:sp>
        <p:nvSpPr>
          <p:cNvPr id="7" name="圓角化對角線角落矩形 6"/>
          <p:cNvSpPr/>
          <p:nvPr/>
        </p:nvSpPr>
        <p:spPr>
          <a:xfrm>
            <a:off x="2000250" y="347663"/>
            <a:ext cx="4238625" cy="595312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2000250" y="414338"/>
            <a:ext cx="42386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HK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能背誦全部古蘭經的第一人</a:t>
            </a:r>
          </a:p>
        </p:txBody>
      </p:sp>
      <p:sp>
        <p:nvSpPr>
          <p:cNvPr id="9" name="圓角矩形 8"/>
          <p:cNvSpPr/>
          <p:nvPr/>
        </p:nvSpPr>
        <p:spPr>
          <a:xfrm>
            <a:off x="374650" y="1230313"/>
            <a:ext cx="1439863" cy="8429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409575" y="1328738"/>
            <a:ext cx="136842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HK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第一代的</a:t>
            </a:r>
            <a:endParaRPr lang="en-US" altLang="zh-H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zh-HK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古蘭背誦家</a:t>
            </a:r>
          </a:p>
        </p:txBody>
      </p:sp>
      <p:sp>
        <p:nvSpPr>
          <p:cNvPr id="14" name="圓角矩形 13"/>
          <p:cNvSpPr/>
          <p:nvPr/>
        </p:nvSpPr>
        <p:spPr>
          <a:xfrm>
            <a:off x="409575" y="2489200"/>
            <a:ext cx="1368425" cy="10080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438150" y="2482850"/>
            <a:ext cx="1366838" cy="874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HK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第二代的</a:t>
            </a:r>
            <a:endParaRPr lang="en-US" altLang="zh-H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  <a:defRPr/>
            </a:pPr>
            <a:r>
              <a:rPr lang="zh-HK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古蘭背誦家</a:t>
            </a:r>
          </a:p>
        </p:txBody>
      </p:sp>
      <p:sp>
        <p:nvSpPr>
          <p:cNvPr id="13" name="圓角矩形 12"/>
          <p:cNvSpPr/>
          <p:nvPr/>
        </p:nvSpPr>
        <p:spPr>
          <a:xfrm>
            <a:off x="1978025" y="2349500"/>
            <a:ext cx="7632700" cy="13668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1973263" y="2432050"/>
            <a:ext cx="7273925" cy="12017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76225" indent="-276225">
              <a:defRPr/>
            </a:pPr>
            <a:r>
              <a:rPr lang="zh-HK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「</a:t>
            </a:r>
            <a:r>
              <a:rPr lang="en-US" altLang="zh-HK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r>
              <a:rPr lang="zh-HK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到處都設有古蘭經學校，伊本</a:t>
            </a:r>
            <a:r>
              <a:rPr lang="en-US" altLang="zh-HK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‧</a:t>
            </a:r>
            <a:r>
              <a:rPr lang="zh-HK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阿苗</a:t>
            </a:r>
            <a:r>
              <a:rPr lang="en-US" altLang="zh-HK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</a:t>
            </a:r>
            <a:r>
              <a:rPr lang="en-US" altLang="zh-HK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Ibn</a:t>
            </a:r>
            <a:r>
              <a:rPr lang="en-US" altLang="zh-HK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‘Amir </a:t>
            </a:r>
            <a:r>
              <a:rPr lang="en-US" altLang="zh-HK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zh-HK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為當時哈里法麾下大馬士革的法官，他主持的古蘭經學校有四百個能教授古蘭經的門生。」</a:t>
            </a:r>
            <a:r>
              <a:rPr lang="en-US" altLang="zh-HK" sz="2400" dirty="0"/>
              <a:t> </a:t>
            </a:r>
            <a:r>
              <a:rPr lang="en-US" altLang="zh-HK" dirty="0"/>
              <a:t>(2)</a:t>
            </a:r>
            <a:endParaRPr lang="zh-HK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文字方塊 16"/>
          <p:cNvSpPr txBox="1">
            <a:spLocks noChangeArrowheads="1"/>
          </p:cNvSpPr>
          <p:nvPr/>
        </p:nvSpPr>
        <p:spPr bwMode="auto">
          <a:xfrm>
            <a:off x="2000250" y="5643563"/>
            <a:ext cx="4318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HK" sz="1600"/>
              <a:t>(1)</a:t>
            </a:r>
            <a:endParaRPr lang="zh-HK" altLang="en-US" sz="1600"/>
          </a:p>
        </p:txBody>
      </p:sp>
      <p:sp>
        <p:nvSpPr>
          <p:cNvPr id="20" name="文字方塊 19"/>
          <p:cNvSpPr txBox="1">
            <a:spLocks noChangeArrowheads="1"/>
          </p:cNvSpPr>
          <p:nvPr/>
        </p:nvSpPr>
        <p:spPr bwMode="auto">
          <a:xfrm>
            <a:off x="2000250" y="6043613"/>
            <a:ext cx="431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HK" sz="1600"/>
              <a:t>(2)</a:t>
            </a:r>
            <a:endParaRPr lang="zh-HK" altLang="en-US" sz="1600"/>
          </a:p>
        </p:txBody>
      </p:sp>
      <p:sp>
        <p:nvSpPr>
          <p:cNvPr id="18" name="文字方塊 17"/>
          <p:cNvSpPr txBox="1">
            <a:spLocks noChangeArrowheads="1"/>
          </p:cNvSpPr>
          <p:nvPr/>
        </p:nvSpPr>
        <p:spPr bwMode="auto">
          <a:xfrm>
            <a:off x="2571750" y="5675313"/>
            <a:ext cx="3960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HK" sz="1400" u="sng"/>
              <a:t>'Al-Itqan fi-ulum al-Quran</a:t>
            </a:r>
            <a:r>
              <a:rPr lang="en-US" altLang="zh-HK" sz="1400"/>
              <a:t>, Vol. I, p. 124</a:t>
            </a:r>
          </a:p>
        </p:txBody>
      </p:sp>
      <p:sp>
        <p:nvSpPr>
          <p:cNvPr id="19" name="文字方塊 18"/>
          <p:cNvSpPr txBox="1">
            <a:spLocks noChangeArrowheads="1"/>
          </p:cNvSpPr>
          <p:nvPr/>
        </p:nvSpPr>
        <p:spPr bwMode="auto">
          <a:xfrm>
            <a:off x="2571750" y="6073775"/>
            <a:ext cx="7334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HK" sz="1400"/>
              <a:t>Ibn al-Jazari, </a:t>
            </a:r>
            <a:r>
              <a:rPr lang="en-US" altLang="zh-HK" sz="1400" u="sng"/>
              <a:t>Kitab al-Nash fi al-Qir'at al-Ashr</a:t>
            </a:r>
            <a:r>
              <a:rPr lang="en-US" altLang="zh-HK" sz="1400"/>
              <a:t>, Cairo, al-Halabi, n.d. vol. 2, p. 254 </a:t>
            </a:r>
          </a:p>
        </p:txBody>
      </p:sp>
      <p:sp>
        <p:nvSpPr>
          <p:cNvPr id="23" name="圓角矩形 22"/>
          <p:cNvSpPr/>
          <p:nvPr/>
        </p:nvSpPr>
        <p:spPr>
          <a:xfrm>
            <a:off x="409575" y="3789363"/>
            <a:ext cx="1368425" cy="13541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/>
          </a:p>
        </p:txBody>
      </p:sp>
      <p:sp>
        <p:nvSpPr>
          <p:cNvPr id="24" name="文字方塊 23"/>
          <p:cNvSpPr txBox="1"/>
          <p:nvPr/>
        </p:nvSpPr>
        <p:spPr>
          <a:xfrm>
            <a:off x="392113" y="3797300"/>
            <a:ext cx="1368425" cy="1338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HK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往後歷代</a:t>
            </a:r>
            <a:endParaRPr lang="en-US" altLang="zh-H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  <a:defRPr/>
            </a:pPr>
            <a:r>
              <a:rPr lang="zh-HK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古蘭背誦家人材輩出</a:t>
            </a:r>
          </a:p>
        </p:txBody>
      </p:sp>
      <p:sp>
        <p:nvSpPr>
          <p:cNvPr id="25" name="圓角矩形 24"/>
          <p:cNvSpPr/>
          <p:nvPr/>
        </p:nvSpPr>
        <p:spPr>
          <a:xfrm>
            <a:off x="2009775" y="3933825"/>
            <a:ext cx="7632700" cy="10080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/>
          </a:p>
        </p:txBody>
      </p:sp>
      <p:sp>
        <p:nvSpPr>
          <p:cNvPr id="26" name="文字方塊 25"/>
          <p:cNvSpPr txBox="1"/>
          <p:nvPr/>
        </p:nvSpPr>
        <p:spPr>
          <a:xfrm>
            <a:off x="2124075" y="4164013"/>
            <a:ext cx="7634288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76225" indent="-276225">
              <a:defRPr/>
            </a:pPr>
            <a:r>
              <a:rPr lang="zh-HK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「單是開羅一地，就有超過</a:t>
            </a:r>
            <a:r>
              <a:rPr lang="en-US" altLang="zh-HK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2,000</a:t>
            </a:r>
            <a:r>
              <a:rPr lang="zh-HK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間古蘭經學校。」</a:t>
            </a:r>
            <a:r>
              <a:rPr lang="en-US" altLang="zh-HK" sz="2400" dirty="0"/>
              <a:t> </a:t>
            </a:r>
            <a:r>
              <a:rPr lang="en-US" altLang="zh-HK" dirty="0"/>
              <a:t>(3)</a:t>
            </a:r>
            <a:endParaRPr lang="zh-HK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文字方塊 20"/>
          <p:cNvSpPr txBox="1">
            <a:spLocks noChangeArrowheads="1"/>
          </p:cNvSpPr>
          <p:nvPr/>
        </p:nvSpPr>
        <p:spPr bwMode="auto">
          <a:xfrm>
            <a:off x="2019300" y="6435725"/>
            <a:ext cx="4286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HK" sz="1600"/>
              <a:t>(3)</a:t>
            </a:r>
            <a:endParaRPr lang="zh-HK" altLang="en-US" sz="1600"/>
          </a:p>
        </p:txBody>
      </p:sp>
      <p:sp>
        <p:nvSpPr>
          <p:cNvPr id="29" name="文字方塊 28"/>
          <p:cNvSpPr txBox="1">
            <a:spLocks noChangeArrowheads="1"/>
          </p:cNvSpPr>
          <p:nvPr/>
        </p:nvSpPr>
        <p:spPr bwMode="auto">
          <a:xfrm>
            <a:off x="2571750" y="6465888"/>
            <a:ext cx="7334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HK" sz="1400"/>
              <a:t>Labib as-Said, </a:t>
            </a:r>
            <a:r>
              <a:rPr lang="en-US" altLang="zh-HK" sz="1400" u="sng"/>
              <a:t>The Recited Koran</a:t>
            </a:r>
            <a:r>
              <a:rPr lang="en-US" altLang="zh-HK" sz="1400"/>
              <a:t>, 1975, pg. 59.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/>
      <p:bldP spid="3" grpId="0" animBg="1"/>
      <p:bldP spid="6" grpId="0"/>
      <p:bldP spid="8" grpId="0"/>
      <p:bldP spid="9" grpId="0" animBg="1"/>
      <p:bldP spid="10" grpId="0"/>
      <p:bldP spid="14" grpId="0" animBg="1"/>
      <p:bldP spid="15" grpId="0"/>
      <p:bldP spid="13" grpId="0" animBg="1"/>
      <p:bldP spid="16" grpId="0"/>
      <p:bldP spid="17" grpId="0"/>
      <p:bldP spid="20" grpId="0"/>
      <p:bldP spid="18" grpId="0"/>
      <p:bldP spid="19" grpId="0"/>
      <p:bldP spid="23" grpId="0" animBg="1"/>
      <p:bldP spid="24" grpId="0"/>
      <p:bldP spid="25" grpId="0" animBg="1"/>
      <p:bldP spid="26" grpId="0"/>
      <p:bldP spid="21" grpId="0"/>
      <p:bldP spid="2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495300" y="1600200"/>
          <a:ext cx="470535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8915" name="Object 3"/>
          <p:cNvGraphicFramePr>
            <a:graphicFrameLocks noChangeAspect="1"/>
          </p:cNvGraphicFramePr>
          <p:nvPr/>
        </p:nvGraphicFramePr>
        <p:xfrm>
          <a:off x="5443538" y="2438400"/>
          <a:ext cx="4214812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1" name="Photo Editor Photo" r:id="rId8" imgW="3304762" imgH="2200582" progId="">
                  <p:embed/>
                </p:oleObj>
              </mc:Choice>
              <mc:Fallback>
                <p:oleObj name="Photo Editor Photo" r:id="rId8" imgW="3304762" imgH="2200582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3538" y="2438400"/>
                        <a:ext cx="4214812" cy="259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448300" y="5181601"/>
            <a:ext cx="4210050" cy="120032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zh-HK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美國雖是非穆斯林國度，但古蘭經學校以數百計。</a:t>
            </a:r>
            <a:endParaRPr lang="en-US" altLang="zh-H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>
              <a:defRPr/>
            </a:pPr>
            <a:r>
              <a:rPr lang="zh-HK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endParaRPr lang="en-US" altLang="zh-H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>
              <a:defRPr/>
            </a:pPr>
            <a:r>
              <a:rPr lang="zh-HK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在穆斯林國家，古蘭經學校以數千計。 </a:t>
            </a:r>
            <a:endParaRPr lang="en-US" altLang="zh-H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928813" y="333375"/>
            <a:ext cx="6408737" cy="935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849313" y="549275"/>
            <a:ext cx="8640762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HK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美國芝加哥的古蘭經學校舉隅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67750" y="228600"/>
            <a:ext cx="908050" cy="381000"/>
          </a:xfrm>
        </p:spPr>
        <p:txBody>
          <a:bodyPr/>
          <a:lstStyle/>
          <a:p>
            <a:pPr>
              <a:defRPr/>
            </a:pPr>
            <a:fld id="{6194EA0A-22D1-4DF4-B0EB-0F872473CF45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28</a:t>
            </a:fld>
            <a:endParaRPr lang="en-US" dirty="0">
              <a:solidFill>
                <a:srgbClr val="444D2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512763"/>
            <a:ext cx="8915400" cy="914400"/>
          </a:xfrm>
        </p:spPr>
        <p:txBody>
          <a:bodyPr/>
          <a:lstStyle/>
          <a:p>
            <a:pPr>
              <a:defRPr/>
            </a:pPr>
            <a:r>
              <a:rPr lang="zh-HK" alt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彈丸之地的香港</a:t>
            </a:r>
            <a:endParaRPr lang="zh-HK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9939" name="內容版面配置區 2"/>
          <p:cNvSpPr>
            <a:spLocks noGrp="1"/>
          </p:cNvSpPr>
          <p:nvPr>
            <p:ph sz="half" idx="1"/>
          </p:nvPr>
        </p:nvSpPr>
        <p:spPr>
          <a:xfrm>
            <a:off x="503238" y="1770063"/>
            <a:ext cx="4375150" cy="1082675"/>
          </a:xfrm>
        </p:spPr>
        <p:txBody>
          <a:bodyPr/>
          <a:lstStyle/>
          <a:p>
            <a:r>
              <a:rPr lang="zh-HK" altLang="en-US" smtClean="0"/>
              <a:t>古蘭經學校超過</a:t>
            </a:r>
            <a:r>
              <a:rPr lang="en-US" altLang="zh-HK" smtClean="0"/>
              <a:t>20</a:t>
            </a:r>
            <a:r>
              <a:rPr lang="zh-HK" altLang="en-US" smtClean="0"/>
              <a:t>間</a:t>
            </a:r>
            <a:endParaRPr lang="en-US" altLang="zh-HK" smtClean="0"/>
          </a:p>
          <a:p>
            <a:r>
              <a:rPr lang="zh-HK" altLang="en-US" smtClean="0"/>
              <a:t>學生估計超過</a:t>
            </a:r>
            <a:r>
              <a:rPr lang="en-US" altLang="zh-HK" smtClean="0"/>
              <a:t>1,500</a:t>
            </a:r>
            <a:endParaRPr lang="zh-HK" altLang="en-US" smtClean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HK" altLang="zh-HK"/>
          </a:p>
        </p:txBody>
      </p:sp>
      <p:pic>
        <p:nvPicPr>
          <p:cNvPr id="39941" name="Picture 2" descr="C:\Users\yy\Pictures\Madrassah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72358">
            <a:off x="6051550" y="2862263"/>
            <a:ext cx="4013200" cy="26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2" descr="D:\My Photo_1\Madrasah.Kwun.Tong.2007.08.26\圖像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4785">
            <a:off x="5456238" y="190500"/>
            <a:ext cx="3616325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4198938"/>
            <a:ext cx="3222625" cy="241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4" name="圖片 4" descr="Masjid Ammar 4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275" y="2781300"/>
            <a:ext cx="388143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67750" y="228600"/>
            <a:ext cx="908050" cy="381000"/>
          </a:xfrm>
        </p:spPr>
        <p:txBody>
          <a:bodyPr/>
          <a:lstStyle/>
          <a:p>
            <a:pPr>
              <a:defRPr/>
            </a:pPr>
            <a:fld id="{7213DD25-10C6-4A56-9A15-C55CB9FBE3A8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29</a:t>
            </a:fld>
            <a:endParaRPr lang="en-US" dirty="0">
              <a:solidFill>
                <a:srgbClr val="444D2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2" name="Rectangle 4"/>
          <p:cNvSpPr>
            <a:spLocks noGrp="1"/>
          </p:cNvSpPr>
          <p:nvPr>
            <p:ph type="ctrTitle" idx="4294967295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pPr eaLnBrk="1" hangingPunct="1"/>
            <a:r>
              <a:rPr lang="zh-TW" altLang="en-US" smtClean="0">
                <a:solidFill>
                  <a:schemeClr val="tx1"/>
                </a:solidFill>
                <a:ea typeface="新細明體" pitchFamily="18" charset="-120"/>
              </a:rPr>
              <a:t>經典與使者的作用：</a:t>
            </a:r>
          </a:p>
        </p:txBody>
      </p:sp>
      <p:sp>
        <p:nvSpPr>
          <p:cNvPr id="171013" name="Rectangle 5"/>
          <p:cNvSpPr>
            <a:spLocks noGrp="1"/>
          </p:cNvSpPr>
          <p:nvPr>
            <p:ph type="subTitle" idx="4294967295"/>
          </p:nvPr>
        </p:nvSpPr>
        <p:spPr>
          <a:xfrm>
            <a:off x="1281113" y="3860800"/>
            <a:ext cx="6934200" cy="1752600"/>
          </a:xfr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zh-TW" altLang="en-US" sz="4400" smtClean="0">
                <a:ea typeface="新細明體" pitchFamily="18" charset="-120"/>
              </a:rPr>
              <a:t>課本與老師的作用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FDE49D-1BBF-46A9-BA37-3E5427697A57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1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2" grpId="0"/>
      <p:bldP spid="17101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 descr="Preservation_of_the_Quran_(part_1_of_2)_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0"/>
            <a:ext cx="4824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6"/>
          <p:cNvSpPr txBox="1">
            <a:spLocks noChangeArrowheads="1"/>
          </p:cNvSpPr>
          <p:nvPr/>
        </p:nvSpPr>
        <p:spPr bwMode="auto">
          <a:xfrm>
            <a:off x="5240338" y="4149725"/>
            <a:ext cx="4665662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marL="19050" indent="-190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  <a:defRPr/>
            </a:pPr>
            <a:r>
              <a:rPr lang="en-US" altLang="zh-TW" sz="2400" b="1" dirty="0">
                <a:solidFill>
                  <a:schemeClr val="tx2"/>
                </a:solidFill>
                <a:latin typeface="Times New Roman" pitchFamily="18" charset="0"/>
                <a:ea typeface="華康中明體" pitchFamily="49" charset="-120"/>
              </a:rPr>
              <a:t>The image is the </a:t>
            </a:r>
            <a:r>
              <a:rPr lang="en-US" altLang="zh-TW" sz="2400" b="1" i="1" dirty="0" err="1">
                <a:solidFill>
                  <a:schemeClr val="tx2"/>
                </a:solidFill>
                <a:latin typeface="Times New Roman" pitchFamily="18" charset="0"/>
                <a:ea typeface="華康中明體" pitchFamily="49" charset="-120"/>
              </a:rPr>
              <a:t>ijaza</a:t>
            </a:r>
            <a:r>
              <a:rPr lang="en-US" altLang="zh-TW" sz="2400" b="1" dirty="0">
                <a:solidFill>
                  <a:schemeClr val="tx2"/>
                </a:solidFill>
                <a:latin typeface="Times New Roman" pitchFamily="18" charset="0"/>
                <a:ea typeface="華康中明體" pitchFamily="49" charset="-120"/>
              </a:rPr>
              <a:t> certificate of </a:t>
            </a:r>
            <a:r>
              <a:rPr lang="en-US" altLang="zh-TW" sz="2400" b="1" dirty="0" err="1">
                <a:solidFill>
                  <a:schemeClr val="tx2"/>
                </a:solidFill>
                <a:latin typeface="Times New Roman" pitchFamily="18" charset="0"/>
                <a:ea typeface="華康中明體" pitchFamily="49" charset="-120"/>
              </a:rPr>
              <a:t>Qari</a:t>
            </a:r>
            <a:r>
              <a:rPr lang="en-US" altLang="zh-TW" sz="2400" b="1" dirty="0">
                <a:solidFill>
                  <a:schemeClr val="tx2"/>
                </a:solidFill>
                <a:latin typeface="Times New Roman" pitchFamily="18" charset="0"/>
                <a:ea typeface="華康中明體" pitchFamily="49" charset="-120"/>
              </a:rPr>
              <a:t> </a:t>
            </a:r>
            <a:r>
              <a:rPr lang="en-US" altLang="zh-TW" sz="2400" b="1" i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中明體" pitchFamily="49" charset="-120"/>
              </a:rPr>
              <a:t>Mishari</a:t>
            </a:r>
            <a:r>
              <a:rPr lang="en-US" altLang="zh-TW" sz="2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中明體" pitchFamily="49" charset="-120"/>
              </a:rPr>
              <a:t> bin Rashid al-</a:t>
            </a:r>
            <a:r>
              <a:rPr lang="en-US" altLang="zh-TW" sz="2400" b="1" i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華康中明體" pitchFamily="49" charset="-120"/>
              </a:rPr>
              <a:t>Afasy</a:t>
            </a:r>
            <a:r>
              <a:rPr lang="en-US" altLang="zh-TW" sz="2400" b="1" dirty="0">
                <a:solidFill>
                  <a:schemeClr val="tx2"/>
                </a:solidFill>
                <a:latin typeface="Times New Roman" pitchFamily="18" charset="0"/>
                <a:ea typeface="華康中明體" pitchFamily="49" charset="-120"/>
              </a:rPr>
              <a:t>, well known reciter from Kuwait, issued by Sheikh Ahmad al-</a:t>
            </a:r>
            <a:r>
              <a:rPr lang="en-US" altLang="zh-TW" sz="2400" b="1" dirty="0" err="1">
                <a:solidFill>
                  <a:schemeClr val="tx2"/>
                </a:solidFill>
                <a:latin typeface="Times New Roman" pitchFamily="18" charset="0"/>
                <a:ea typeface="華康中明體" pitchFamily="49" charset="-120"/>
              </a:rPr>
              <a:t>Ziyyat</a:t>
            </a:r>
            <a:r>
              <a:rPr lang="en-US" altLang="zh-TW" sz="2400" b="1" dirty="0">
                <a:solidFill>
                  <a:schemeClr val="tx2"/>
                </a:solidFill>
                <a:latin typeface="Times New Roman" pitchFamily="18" charset="0"/>
                <a:ea typeface="華康中明體" pitchFamily="49" charset="-120"/>
              </a:rPr>
              <a:t>.</a:t>
            </a:r>
            <a:r>
              <a:rPr lang="en-US" altLang="zh-TW" sz="2400" dirty="0">
                <a:latin typeface="Times New Roman" pitchFamily="18" charset="0"/>
                <a:ea typeface="華康中明體" pitchFamily="49" charset="-120"/>
              </a:rPr>
              <a:t> </a:t>
            </a:r>
          </a:p>
        </p:txBody>
      </p:sp>
      <p:sp>
        <p:nvSpPr>
          <p:cNvPr id="40964" name="Text Box 7"/>
          <p:cNvSpPr txBox="1">
            <a:spLocks noChangeArrowheads="1"/>
          </p:cNvSpPr>
          <p:nvPr/>
        </p:nvSpPr>
        <p:spPr bwMode="auto">
          <a:xfrm>
            <a:off x="5240338" y="1628775"/>
            <a:ext cx="4665662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marL="19050" indent="-190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lnSpc>
                <a:spcPct val="130000"/>
              </a:lnSpc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zh-TW" altLang="en-US" sz="280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圖為科威特的誦經家嘠米沙里</a:t>
            </a:r>
            <a:r>
              <a:rPr lang="en-US" altLang="zh-TW" sz="280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280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本</a:t>
            </a:r>
            <a:r>
              <a:rPr lang="en-US" altLang="zh-TW" sz="280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280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拉希德的證書，是由謝赫</a:t>
            </a:r>
            <a:r>
              <a:rPr lang="en-US" altLang="zh-TW" sz="280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280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艾哈邁德</a:t>
            </a:r>
            <a:r>
              <a:rPr lang="en-US" altLang="zh-TW" sz="280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280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茲雅德頒發的。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8AF3D6-2B87-475A-BCA0-92E2085D9716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3"/>
          <p:cNvSpPr txBox="1">
            <a:spLocks noChangeArrowheads="1"/>
          </p:cNvSpPr>
          <p:nvPr/>
        </p:nvSpPr>
        <p:spPr bwMode="auto">
          <a:xfrm>
            <a:off x="704850" y="5445125"/>
            <a:ext cx="85090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buClr>
                <a:schemeClr val="tx2"/>
              </a:buClr>
              <a:buSzPct val="75000"/>
              <a:buFont typeface="Wingdings" pitchFamily="2" charset="2"/>
              <a:buNone/>
            </a:pPr>
            <a:r>
              <a:rPr lang="zh-TW" altLang="en-US" sz="2800" b="1">
                <a:latin typeface="華康中明體" pitchFamily="49" charset="-120"/>
                <a:ea typeface="華康中明體" pitchFamily="49" charset="-120"/>
              </a:rPr>
              <a:t>伊朗十二歲神童阿里</a:t>
            </a:r>
            <a:r>
              <a:rPr lang="en-US" altLang="zh-TW" sz="2800" b="1">
                <a:latin typeface="Times New Roman" pitchFamily="18" charset="0"/>
                <a:ea typeface="華康中明體" pitchFamily="49" charset="-120"/>
              </a:rPr>
              <a:t>‧</a:t>
            </a:r>
            <a:r>
              <a:rPr lang="zh-TW" altLang="en-US" sz="2800" b="1">
                <a:latin typeface="華康中明體" pitchFamily="49" charset="-120"/>
                <a:ea typeface="華康中明體" pitchFamily="49" charset="-120"/>
              </a:rPr>
              <a:t>伊斯蘭米</a:t>
            </a:r>
            <a:r>
              <a:rPr lang="en-US" altLang="zh-TW" sz="2800" b="1">
                <a:latin typeface="華康中明體" pitchFamily="49" charset="-120"/>
                <a:ea typeface="華康中明體" pitchFamily="49" charset="-120"/>
              </a:rPr>
              <a:t>(2009</a:t>
            </a:r>
            <a:r>
              <a:rPr lang="zh-TW" altLang="en-US" sz="2800" b="1">
                <a:latin typeface="華康中明體" pitchFamily="49" charset="-120"/>
                <a:ea typeface="華康中明體" pitchFamily="49" charset="-120"/>
              </a:rPr>
              <a:t>年</a:t>
            </a:r>
            <a:r>
              <a:rPr lang="en-US" altLang="zh-TW" sz="2800" b="1">
                <a:latin typeface="華康中明體" pitchFamily="49" charset="-120"/>
                <a:ea typeface="華康中明體" pitchFamily="49" charset="-120"/>
              </a:rPr>
              <a:t>3</a:t>
            </a:r>
            <a:r>
              <a:rPr lang="zh-TW" altLang="en-US" sz="2800" b="1">
                <a:latin typeface="華康中明體" pitchFamily="49" charset="-120"/>
                <a:ea typeface="華康中明體" pitchFamily="49" charset="-120"/>
              </a:rPr>
              <a:t>月</a:t>
            </a:r>
            <a:r>
              <a:rPr lang="en-US" altLang="zh-TW" sz="2800" b="1">
                <a:latin typeface="華康中明體" pitchFamily="49" charset="-120"/>
                <a:ea typeface="華康中明體" pitchFamily="49" charset="-120"/>
              </a:rPr>
              <a:t>)</a:t>
            </a:r>
            <a:r>
              <a:rPr lang="zh-TW" altLang="en-US" sz="2800" b="1">
                <a:latin typeface="華康中明體" pitchFamily="49" charset="-120"/>
                <a:ea typeface="華康中明體" pitchFamily="49" charset="-120"/>
              </a:rPr>
              <a:t>在香港</a:t>
            </a:r>
          </a:p>
        </p:txBody>
      </p:sp>
      <p:sp>
        <p:nvSpPr>
          <p:cNvPr id="174087" name="Text Box 7"/>
          <p:cNvSpPr txBox="1">
            <a:spLocks noChangeArrowheads="1"/>
          </p:cNvSpPr>
          <p:nvPr/>
        </p:nvSpPr>
        <p:spPr bwMode="auto">
          <a:xfrm>
            <a:off x="3675063" y="6154738"/>
            <a:ext cx="255587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2800">
                <a:solidFill>
                  <a:srgbClr val="FFFF66"/>
                </a:solidFill>
                <a:latin typeface="Times New Roman" pitchFamily="18" charset="0"/>
                <a:ea typeface="標楷體" pitchFamily="65" charset="-120"/>
              </a:rPr>
              <a:t>古蘭經 </a:t>
            </a:r>
            <a:r>
              <a:rPr lang="en-US" altLang="zh-TW" sz="2800">
                <a:solidFill>
                  <a:srgbClr val="FFFF66"/>
                </a:solidFill>
                <a:latin typeface="Times New Roman" pitchFamily="18" charset="0"/>
                <a:ea typeface="標楷體" pitchFamily="65" charset="-120"/>
              </a:rPr>
              <a:t>20:5- 6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714198-402A-481D-A0C6-0B329C6D38CC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2" name="Islami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12640" y="404664"/>
            <a:ext cx="6184560" cy="463842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174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7408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46113" y="228600"/>
            <a:ext cx="8613775" cy="814388"/>
          </a:xfrm>
        </p:spPr>
        <p:txBody>
          <a:bodyPr lIns="90488" tIns="44450" rIns="90488" bIns="44450"/>
          <a:lstStyle/>
          <a:p>
            <a:pPr algn="ctr" eaLnBrk="1" hangingPunct="1"/>
            <a:r>
              <a:rPr lang="en-US" altLang="zh-TW" sz="4800" b="1" smtClean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4800" b="1" smtClean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sz="4800" b="1" smtClean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4800" b="1" smtClean="0">
                <a:latin typeface="標楷體" pitchFamily="65" charset="-120"/>
                <a:ea typeface="標楷體" pitchFamily="65" charset="-120"/>
              </a:rPr>
              <a:t>的保存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19200" y="2514600"/>
            <a:ext cx="8305800" cy="2895600"/>
          </a:xfrm>
        </p:spPr>
        <p:txBody>
          <a:bodyPr lIns="90488" tIns="44450" rIns="90488" bIns="44450"/>
          <a:lstStyle/>
          <a:p>
            <a:pPr marL="758825" indent="-758825" eaLnBrk="1" hangingPunct="1">
              <a:spcBef>
                <a:spcPct val="40000"/>
              </a:spcBef>
              <a:buFont typeface="Wingdings" pitchFamily="2" charset="2"/>
              <a:buChar char="v"/>
            </a:pPr>
            <a:r>
              <a:rPr lang="zh-TW" altLang="en-US" sz="3300" b="1" smtClean="0">
                <a:latin typeface="標楷體" pitchFamily="65" charset="-120"/>
                <a:ea typeface="標楷體" pitchFamily="65" charset="-120"/>
              </a:rPr>
              <a:t>穆聖是文盲  </a:t>
            </a:r>
            <a:r>
              <a:rPr lang="en-US" altLang="zh-TW" sz="3300" b="1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300" b="1" smtClean="0">
                <a:latin typeface="標楷體" pitchFamily="65" charset="-120"/>
                <a:ea typeface="標楷體" pitchFamily="65" charset="-120"/>
              </a:rPr>
              <a:t>古蘭經 </a:t>
            </a:r>
            <a:r>
              <a:rPr lang="en-US" altLang="zh-TW" sz="3300" b="1" smtClean="0">
                <a:latin typeface="標楷體" pitchFamily="65" charset="-120"/>
                <a:ea typeface="標楷體" pitchFamily="65" charset="-120"/>
                <a:hlinkClick r:id="rId3" action="ppaction://hlinksldjump"/>
              </a:rPr>
              <a:t>29</a:t>
            </a:r>
            <a:r>
              <a:rPr lang="zh-TW" altLang="en-US" sz="3300" b="1" smtClean="0">
                <a:latin typeface="標楷體" pitchFamily="65" charset="-120"/>
                <a:ea typeface="標楷體" pitchFamily="65" charset="-120"/>
                <a:hlinkClick r:id="rId3" action="ppaction://hlinksldjump"/>
              </a:rPr>
              <a:t>：</a:t>
            </a:r>
            <a:r>
              <a:rPr lang="en-US" altLang="zh-TW" sz="3300" b="1" smtClean="0">
                <a:latin typeface="標楷體" pitchFamily="65" charset="-120"/>
                <a:ea typeface="標楷體" pitchFamily="65" charset="-120"/>
                <a:hlinkClick r:id="rId3" action="ppaction://hlinksldjump"/>
              </a:rPr>
              <a:t>48</a:t>
            </a:r>
            <a:r>
              <a:rPr lang="en-US" altLang="zh-TW" sz="3300" b="1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758825" indent="-758825" eaLnBrk="1" hangingPunct="1">
              <a:spcBef>
                <a:spcPct val="40000"/>
              </a:spcBef>
              <a:buFont typeface="Wingdings" pitchFamily="2" charset="2"/>
              <a:buChar char="v"/>
            </a:pPr>
            <a:r>
              <a:rPr lang="zh-TW" altLang="en-US" sz="3300" b="1" smtClean="0">
                <a:latin typeface="標楷體" pitchFamily="65" charset="-120"/>
                <a:ea typeface="標楷體" pitchFamily="65" charset="-120"/>
              </a:rPr>
              <a:t>穆聖親自命人紀錄 </a:t>
            </a:r>
            <a:r>
              <a:rPr lang="en-US" altLang="zh-TW" sz="3300" b="1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300" b="1" smtClean="0">
                <a:latin typeface="標楷體" pitchFamily="65" charset="-120"/>
                <a:ea typeface="標楷體" pitchFamily="65" charset="-120"/>
              </a:rPr>
              <a:t>例：濟德</a:t>
            </a:r>
            <a:r>
              <a:rPr lang="en-US" altLang="zh-TW" sz="3300" b="1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758825" indent="-758825" eaLnBrk="1" hangingPunct="1">
              <a:spcBef>
                <a:spcPct val="40000"/>
              </a:spcBef>
              <a:buFont typeface="Wingdings" pitchFamily="2" charset="2"/>
              <a:buChar char="v"/>
            </a:pPr>
            <a:r>
              <a:rPr lang="zh-TW" altLang="en-US" sz="3300" b="1" smtClean="0">
                <a:latin typeface="標楷體" pitchFamily="65" charset="-120"/>
                <a:ea typeface="標楷體" pitchFamily="65" charset="-120"/>
              </a:rPr>
              <a:t>穆聖傳教初期，</a:t>
            </a:r>
            <a:r>
              <a:rPr lang="en-US" altLang="zh-TW" sz="3300" b="1" smtClean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3300" b="1" smtClean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sz="3300" b="1" smtClean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3300" b="1" smtClean="0">
                <a:latin typeface="標楷體" pitchFamily="65" charset="-120"/>
                <a:ea typeface="標楷體" pitchFamily="65" charset="-120"/>
              </a:rPr>
              <a:t>已用文字記下 	</a:t>
            </a:r>
            <a:r>
              <a:rPr lang="en-US" altLang="zh-TW" sz="3300" b="1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300" b="1" smtClean="0">
                <a:latin typeface="標楷體" pitchFamily="65" charset="-120"/>
                <a:ea typeface="標楷體" pitchFamily="65" charset="-120"/>
              </a:rPr>
              <a:t>例：歐默的皈依</a:t>
            </a:r>
            <a:r>
              <a:rPr lang="en-US" altLang="zh-TW" sz="3300" b="1" smtClean="0"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455613" y="1225550"/>
            <a:ext cx="26987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defTabSz="762000" eaLnBrk="0" hangingPunct="0">
              <a:lnSpc>
                <a:spcPct val="150000"/>
              </a:lnSpc>
              <a:spcBef>
                <a:spcPct val="20000"/>
              </a:spcBef>
              <a:buClr>
                <a:srgbClr val="444D26"/>
              </a:buClr>
              <a:buSzPct val="75000"/>
              <a:buFont typeface="細明體" pitchFamily="49" charset="-120"/>
              <a:buNone/>
            </a:pPr>
            <a:r>
              <a:rPr lang="en-US" altLang="zh-TW" sz="3600" b="1">
                <a:solidFill>
                  <a:srgbClr val="444D26"/>
                </a:solidFill>
                <a:latin typeface="標楷體" pitchFamily="65" charset="-120"/>
                <a:ea typeface="標楷體" pitchFamily="65" charset="-120"/>
              </a:rPr>
              <a:t>2. </a:t>
            </a:r>
            <a:r>
              <a:rPr lang="zh-TW" altLang="en-US" sz="3600" b="1">
                <a:solidFill>
                  <a:srgbClr val="444D26"/>
                </a:solidFill>
                <a:latin typeface="標楷體" pitchFamily="65" charset="-120"/>
                <a:ea typeface="標楷體" pitchFamily="65" charset="-120"/>
              </a:rPr>
              <a:t>文字紀錄</a:t>
            </a:r>
          </a:p>
        </p:txBody>
      </p:sp>
      <p:pic>
        <p:nvPicPr>
          <p:cNvPr id="43013" name="Picture 5" descr="grape bound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0" y="1219200"/>
            <a:ext cx="46609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021DE0-9B87-48E8-8807-E8219FF1ED4D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32</a:t>
            </a:fld>
            <a:endParaRPr lang="en-US" dirty="0">
              <a:solidFill>
                <a:srgbClr val="444D26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36650" y="2349500"/>
            <a:ext cx="7596188" cy="2971800"/>
          </a:xfrm>
        </p:spPr>
        <p:txBody>
          <a:bodyPr lIns="90488" tIns="44450" rIns="90488" bIns="44450"/>
          <a:lstStyle/>
          <a:p>
            <a:pPr marL="758825" indent="-758825" eaLnBrk="1" hangingPunct="1">
              <a:lnSpc>
                <a:spcPct val="90000"/>
              </a:lnSpc>
              <a:spcBef>
                <a:spcPct val="40000"/>
              </a:spcBef>
              <a:buFont typeface="Wingdings" pitchFamily="2" charset="2"/>
              <a:buChar char="v"/>
            </a:pP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穆聖於最後啟示數天後去世</a:t>
            </a:r>
          </a:p>
          <a:p>
            <a:pPr marL="758825" indent="-758825" eaLnBrk="1" hangingPunct="1">
              <a:lnSpc>
                <a:spcPct val="90000"/>
              </a:lnSpc>
              <a:spcBef>
                <a:spcPct val="40000"/>
              </a:spcBef>
              <a:buFont typeface="Wingdings" pitchFamily="2" charset="2"/>
              <a:buChar char="v"/>
            </a:pP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艾布伯克於穆聖去世後兩年命人把古蘭經抄成標準本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西元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633─634)</a:t>
            </a:r>
          </a:p>
          <a:p>
            <a:pPr marL="758825" indent="-758825" eaLnBrk="1" hangingPunct="1">
              <a:lnSpc>
                <a:spcPct val="90000"/>
              </a:lnSpc>
              <a:spcBef>
                <a:spcPct val="40000"/>
              </a:spcBef>
              <a:buFont typeface="Wingdings" pitchFamily="2" charset="2"/>
              <a:buChar char="v"/>
            </a:pP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奧斯曼哈理法命人抄寫多本分散各地保存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西元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653)</a:t>
            </a:r>
          </a:p>
        </p:txBody>
      </p:sp>
      <p:sp>
        <p:nvSpPr>
          <p:cNvPr id="44035" name="Rectangle 4"/>
          <p:cNvSpPr>
            <a:spLocks noChangeArrowheads="1"/>
          </p:cNvSpPr>
          <p:nvPr/>
        </p:nvSpPr>
        <p:spPr bwMode="auto">
          <a:xfrm>
            <a:off x="455613" y="1225550"/>
            <a:ext cx="26987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defTabSz="762000" eaLnBrk="0" hangingPunct="0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細明體" pitchFamily="49" charset="-120"/>
              <a:buNone/>
            </a:pPr>
            <a:r>
              <a:rPr lang="en-US" altLang="zh-TW" sz="3600" b="1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2. </a:t>
            </a:r>
            <a:r>
              <a:rPr lang="zh-TW" altLang="en-US" sz="3600" b="1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文字紀錄</a:t>
            </a:r>
          </a:p>
        </p:txBody>
      </p:sp>
      <p:sp>
        <p:nvSpPr>
          <p:cNvPr id="44036" name="Text Box 5"/>
          <p:cNvSpPr txBox="1">
            <a:spLocks noChangeArrowheads="1"/>
          </p:cNvSpPr>
          <p:nvPr/>
        </p:nvSpPr>
        <p:spPr bwMode="auto">
          <a:xfrm>
            <a:off x="7329488" y="908050"/>
            <a:ext cx="16764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TW" sz="3600" b="1">
                <a:solidFill>
                  <a:schemeClr val="tx2"/>
                </a:solidFill>
                <a:latin typeface="華康特粗圓體" charset="-120"/>
                <a:ea typeface="華康特粗圓體" charset="-120"/>
              </a:rPr>
              <a:t>(</a:t>
            </a:r>
            <a:r>
              <a:rPr lang="zh-TW" altLang="en-US" sz="3600" b="1">
                <a:solidFill>
                  <a:schemeClr val="tx2"/>
                </a:solidFill>
                <a:latin typeface="華康特粗圓體" charset="-120"/>
                <a:ea typeface="華康特粗圓體" charset="-120"/>
              </a:rPr>
              <a:t>續</a:t>
            </a:r>
            <a:r>
              <a:rPr lang="en-US" altLang="zh-TW" sz="3600" b="1">
                <a:solidFill>
                  <a:schemeClr val="tx2"/>
                </a:solidFill>
                <a:latin typeface="華康特粗圓體" charset="-120"/>
                <a:ea typeface="華康特粗圓體" charset="-120"/>
              </a:rPr>
              <a:t>)</a:t>
            </a:r>
          </a:p>
        </p:txBody>
      </p:sp>
      <p:sp>
        <p:nvSpPr>
          <p:cNvPr id="44037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646113" y="228600"/>
            <a:ext cx="8613775" cy="814388"/>
          </a:xfrm>
        </p:spPr>
        <p:txBody>
          <a:bodyPr lIns="90488" tIns="44450" rIns="90488" bIns="44450"/>
          <a:lstStyle/>
          <a:p>
            <a:pPr algn="ctr" eaLnBrk="1" hangingPunct="1"/>
            <a:r>
              <a:rPr lang="en-US" altLang="zh-TW" sz="4800" b="1" smtClean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4800" b="1" smtClean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sz="4800" b="1" smtClean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4800" b="1" smtClean="0">
                <a:latin typeface="標楷體" pitchFamily="65" charset="-120"/>
                <a:ea typeface="標楷體" pitchFamily="65" charset="-120"/>
              </a:rPr>
              <a:t>的保存</a:t>
            </a:r>
          </a:p>
        </p:txBody>
      </p:sp>
      <p:pic>
        <p:nvPicPr>
          <p:cNvPr id="44038" name="Picture 8" descr="grape bound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0" y="1219200"/>
            <a:ext cx="46609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A9EC96-08C7-45F0-9F35-0815038CC392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54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54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54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646113" y="44450"/>
            <a:ext cx="8613775" cy="814388"/>
          </a:xfrm>
        </p:spPr>
        <p:txBody>
          <a:bodyPr lIns="90488" tIns="44450" rIns="90488" bIns="44450"/>
          <a:lstStyle/>
          <a:p>
            <a:pPr algn="ctr" eaLnBrk="1" hangingPunct="1"/>
            <a:r>
              <a:rPr lang="en-US" altLang="zh-TW" sz="4800" b="1" smtClean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4800" b="1" smtClean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sz="4800" b="1" smtClean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4800" b="1" smtClean="0">
                <a:latin typeface="標楷體" pitchFamily="65" charset="-120"/>
                <a:ea typeface="標楷體" pitchFamily="65" charset="-120"/>
              </a:rPr>
              <a:t>成冊年表</a:t>
            </a:r>
          </a:p>
        </p:txBody>
      </p:sp>
      <p:graphicFrame>
        <p:nvGraphicFramePr>
          <p:cNvPr id="49185" name="Group 33"/>
          <p:cNvGraphicFramePr>
            <a:graphicFrameLocks noGrp="1"/>
          </p:cNvGraphicFramePr>
          <p:nvPr/>
        </p:nvGraphicFramePr>
        <p:xfrm>
          <a:off x="920750" y="1125538"/>
          <a:ext cx="8280400" cy="5097463"/>
        </p:xfrm>
        <a:graphic>
          <a:graphicData uri="http://schemas.openxmlformats.org/drawingml/2006/table">
            <a:tbl>
              <a:tblPr/>
              <a:tblGrid>
                <a:gridCol w="1431925"/>
                <a:gridCol w="6848475"/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年份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事件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632</a:t>
                      </a:r>
                      <a:endParaRPr kumimoji="0" lang="zh-TW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穆聖歸真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</a:tr>
              <a:tr h="525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632-634</a:t>
                      </a:r>
                      <a:endParaRPr kumimoji="0" lang="zh-TW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艾布伯克為哈理法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633 </a:t>
                      </a:r>
                      <a:endParaRPr kumimoji="0" lang="zh-TW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因戰爭，有些能背誦古蘭經的信士歸真，艾布伯克命濟德把古蘭經收集；及後，由艾布伯克保管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634-644</a:t>
                      </a:r>
                      <a:endParaRPr kumimoji="0" lang="zh-TW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歐默為第二任哈理法，古蘭經由他保管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644-656</a:t>
                      </a:r>
                      <a:endParaRPr kumimoji="0" lang="zh-TW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奧斯曼為第三任哈理法，古蘭經由歐默的女兒</a:t>
                      </a: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0" lang="en-US" altLang="zh-TW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Hafsa</a:t>
                      </a: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r>
                        <a:rPr kumimoji="0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保管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</a:tr>
              <a:tr h="15544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653</a:t>
                      </a:r>
                      <a:endParaRPr kumimoji="0" lang="zh-TW" alt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有些居於不同地穆斯林在誦讀古蘭經時有爭議，</a:t>
                      </a:r>
                      <a:endParaRPr kumimoji="0" lang="en-US" altLang="zh-TW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奧斯曼哈理法命濟德及另外三名信士以歐默的女兒</a:t>
                      </a: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0" lang="en-US" altLang="zh-TW" sz="24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Hafsa</a:t>
                      </a:r>
                      <a:r>
                        <a:rPr kumimoji="0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r>
                        <a:rPr kumimoji="0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保管之古蘭經為本抄寫多本分散給各地保存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</a:tr>
            </a:tbl>
          </a:graphicData>
        </a:graphic>
      </p:graphicFrame>
      <p:sp>
        <p:nvSpPr>
          <p:cNvPr id="8" name="Down Arrow 7"/>
          <p:cNvSpPr/>
          <p:nvPr/>
        </p:nvSpPr>
        <p:spPr>
          <a:xfrm>
            <a:off x="71438" y="1557338"/>
            <a:ext cx="1136650" cy="3959225"/>
          </a:xfrm>
          <a:prstGeom prst="downArrow">
            <a:avLst>
              <a:gd name="adj1" fmla="val 50000"/>
              <a:gd name="adj2" fmla="val 384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zh-TW" dirty="0"/>
          </a:p>
          <a:p>
            <a:pPr algn="ctr">
              <a:defRPr/>
            </a:pPr>
            <a:endParaRPr lang="en-US" altLang="zh-TW" dirty="0"/>
          </a:p>
          <a:p>
            <a:pPr algn="ctr">
              <a:defRPr/>
            </a:pPr>
            <a:endParaRPr lang="en-US" altLang="zh-TW" dirty="0"/>
          </a:p>
          <a:p>
            <a:pPr algn="ctr">
              <a:defRPr/>
            </a:pPr>
            <a:endParaRPr lang="en-US" altLang="zh-TW" dirty="0"/>
          </a:p>
          <a:p>
            <a:pPr algn="ctr">
              <a:defRPr/>
            </a:pPr>
            <a:r>
              <a:rPr lang="en-US" altLang="zh-TW" dirty="0"/>
              <a:t>1</a:t>
            </a:r>
            <a:r>
              <a:rPr lang="zh-TW" altLang="en-US" dirty="0"/>
              <a:t>年</a:t>
            </a:r>
            <a:endParaRPr lang="en-US" altLang="zh-TW" dirty="0"/>
          </a:p>
          <a:p>
            <a:pPr algn="ctr">
              <a:defRPr/>
            </a:pPr>
            <a:endParaRPr lang="en-US" altLang="zh-TW" dirty="0"/>
          </a:p>
          <a:p>
            <a:pPr algn="ctr">
              <a:defRPr/>
            </a:pPr>
            <a:endParaRPr lang="en-US" altLang="zh-TW" dirty="0"/>
          </a:p>
          <a:p>
            <a:pPr algn="ctr">
              <a:defRPr/>
            </a:pPr>
            <a:endParaRPr lang="en-US" altLang="zh-TW" dirty="0"/>
          </a:p>
          <a:p>
            <a:pPr algn="ctr">
              <a:defRPr/>
            </a:pPr>
            <a:endParaRPr lang="en-US" altLang="zh-TW" dirty="0"/>
          </a:p>
          <a:p>
            <a:pPr algn="ctr">
              <a:defRPr/>
            </a:pPr>
            <a:endParaRPr lang="en-US" altLang="zh-TW" dirty="0"/>
          </a:p>
          <a:p>
            <a:pPr algn="ctr">
              <a:defRPr/>
            </a:pPr>
            <a:endParaRPr lang="en-US" altLang="zh-TW" dirty="0"/>
          </a:p>
          <a:p>
            <a:pPr algn="ctr">
              <a:defRPr/>
            </a:pPr>
            <a:r>
              <a:rPr lang="en-US" altLang="zh-TW" dirty="0"/>
              <a:t>21</a:t>
            </a:r>
            <a:r>
              <a:rPr lang="zh-TW" altLang="en-US" dirty="0"/>
              <a:t>年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6BA2A6-C060-4487-8B0B-2F69FC05C2A9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45087" name="Picture 3" descr="grape bound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650" y="908050"/>
            <a:ext cx="46609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200025" y="1844675"/>
            <a:ext cx="8848725" cy="2438400"/>
          </a:xfrm>
        </p:spPr>
        <p:txBody>
          <a:bodyPr lIns="92075" tIns="46038" rIns="92075" bIns="46038"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zh-TW" smtClean="0">
                <a:ea typeface="新細明體" pitchFamily="18" charset="-120"/>
              </a:rPr>
              <a:t> </a:t>
            </a:r>
            <a:r>
              <a:rPr lang="zh-TW" altLang="en-US" b="1" smtClean="0">
                <a:ea typeface="新細明體" pitchFamily="18" charset="-120"/>
              </a:rPr>
              <a:t>時期：</a:t>
            </a:r>
            <a:r>
              <a:rPr lang="zh-TW" altLang="en-US" smtClean="0">
                <a:ea typeface="新細明體" pitchFamily="18" charset="-120"/>
              </a:rPr>
              <a:t>伊曆一世紀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</a:pPr>
            <a:r>
              <a:rPr lang="zh-TW" altLang="en-US" b="1" smtClean="0">
                <a:ea typeface="新細明體" pitchFamily="18" charset="-120"/>
              </a:rPr>
              <a:t> 字體與裝飾：</a:t>
            </a:r>
          </a:p>
          <a:p>
            <a:pPr marL="457200" lvl="1" indent="0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zh-TW" altLang="en-US" smtClean="0">
                <a:ea typeface="新細明體" pitchFamily="18" charset="-120"/>
              </a:rPr>
              <a:t>碑銘庫法體 </a:t>
            </a:r>
            <a:r>
              <a:rPr lang="en-US" altLang="zh-TW" smtClean="0">
                <a:ea typeface="新細明體" pitchFamily="18" charset="-120"/>
              </a:rPr>
              <a:t>(Monumental Kufic)</a:t>
            </a:r>
            <a:r>
              <a:rPr lang="zh-TW" altLang="en-US" smtClean="0">
                <a:ea typeface="新細明體" pitchFamily="18" charset="-120"/>
              </a:rPr>
              <a:t>。</a:t>
            </a:r>
          </a:p>
          <a:p>
            <a:pPr marL="457200" lvl="1" indent="0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zh-TW" altLang="en-US" smtClean="0">
                <a:ea typeface="新細明體" pitchFamily="18" charset="-120"/>
              </a:rPr>
              <a:t>可能由後人加上大量的點。</a:t>
            </a:r>
          </a:p>
        </p:txBody>
      </p:sp>
      <p:pic>
        <p:nvPicPr>
          <p:cNvPr id="46083" name="Picture 3" descr="Topkapi Muse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850" y="1916113"/>
            <a:ext cx="4375150" cy="239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344488" y="5013325"/>
            <a:ext cx="9245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57" tIns="49528" rIns="99057" bIns="49528"/>
          <a:lstStyle/>
          <a:p>
            <a:pPr marL="203200" indent="-203200" defTabSz="990600">
              <a:spcBef>
                <a:spcPts val="100"/>
              </a:spcBef>
            </a:pPr>
            <a:r>
              <a:rPr lang="zh-TW" altLang="en-US" sz="2200">
                <a:latin typeface="Times New Roman" pitchFamily="18" charset="0"/>
              </a:rPr>
              <a:t>「</a:t>
            </a:r>
            <a:r>
              <a:rPr lang="zh-TW" altLang="en-US">
                <a:latin typeface="Times New Roman" pitchFamily="18" charset="0"/>
              </a:rPr>
              <a:t>收藏於土耳其伊斯坦堡托卡比博物館的早期</a:t>
            </a:r>
            <a:r>
              <a:rPr lang="en-US" altLang="zh-TW">
                <a:latin typeface="Times New Roman" pitchFamily="18" charset="0"/>
              </a:rPr>
              <a:t>《</a:t>
            </a:r>
            <a:r>
              <a:rPr lang="zh-TW" altLang="en-US">
                <a:latin typeface="Times New Roman" pitchFamily="18" charset="0"/>
              </a:rPr>
              <a:t>古蘭經</a:t>
            </a:r>
            <a:r>
              <a:rPr lang="en-US" altLang="zh-TW">
                <a:latin typeface="Times New Roman" pitchFamily="18" charset="0"/>
              </a:rPr>
              <a:t>》</a:t>
            </a:r>
            <a:r>
              <a:rPr lang="zh-TW" altLang="en-US">
                <a:latin typeface="Times New Roman" pitchFamily="18" charset="0"/>
              </a:rPr>
              <a:t>原稿</a:t>
            </a:r>
            <a:r>
              <a:rPr lang="zh-TW" altLang="en-US" sz="2200">
                <a:solidFill>
                  <a:srgbClr val="000000"/>
                </a:solidFill>
                <a:latin typeface="Times New Roman" pitchFamily="18" charset="0"/>
              </a:rPr>
              <a:t>」</a:t>
            </a:r>
            <a:endParaRPr lang="zh-TW" altLang="en-US" sz="2200">
              <a:latin typeface="Times New Roman" pitchFamily="18" charset="0"/>
            </a:endParaRPr>
          </a:p>
          <a:p>
            <a:pPr marL="203200" indent="-203200" defTabSz="990600">
              <a:spcBef>
                <a:spcPts val="100"/>
              </a:spcBef>
            </a:pPr>
            <a:r>
              <a:rPr lang="en-US" altLang="zh-TW" sz="2600">
                <a:latin typeface="Times New Roman" pitchFamily="18" charset="0"/>
              </a:rPr>
              <a:t>(</a:t>
            </a:r>
            <a:r>
              <a:rPr lang="en-US" altLang="zh-TW" sz="2000">
                <a:latin typeface="Times New Roman" pitchFamily="18" charset="0"/>
              </a:rPr>
              <a:t>http://www.islamic-awareness.org/Quran/Text/Mss/topkapi.html</a:t>
            </a:r>
            <a:r>
              <a:rPr lang="en-US" altLang="zh-TW" sz="2600">
                <a:latin typeface="Times New Roman" pitchFamily="18" charset="0"/>
              </a:rPr>
              <a:t>)</a:t>
            </a: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50838" y="549275"/>
            <a:ext cx="88328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57" tIns="49528" rIns="99057" bIns="49528">
            <a:spAutoFit/>
          </a:bodyPr>
          <a:lstStyle>
            <a:lvl1pPr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3200" b="1" i="1">
                <a:latin typeface="Times New Roman" pitchFamily="18" charset="0"/>
              </a:rPr>
              <a:t>收藏於土耳其伊斯坦堡托卡比</a:t>
            </a:r>
            <a:r>
              <a:rPr lang="en-US" altLang="zh-TW" sz="3200" b="1" i="1">
                <a:latin typeface="Times New Roman" pitchFamily="18" charset="0"/>
              </a:rPr>
              <a:t>(Topkapi)</a:t>
            </a:r>
            <a:r>
              <a:rPr lang="zh-TW" altLang="en-US" sz="3200" b="1" i="1">
                <a:latin typeface="Times New Roman" pitchFamily="18" charset="0"/>
              </a:rPr>
              <a:t>博物館的</a:t>
            </a:r>
            <a:r>
              <a:rPr lang="en-US" altLang="zh-TW" sz="3200" b="1" i="1">
                <a:latin typeface="Times New Roman" pitchFamily="18" charset="0"/>
              </a:rPr>
              <a:t>《</a:t>
            </a:r>
            <a:r>
              <a:rPr lang="zh-TW" altLang="en-US" sz="3200" b="1" i="1">
                <a:latin typeface="Times New Roman" pitchFamily="18" charset="0"/>
              </a:rPr>
              <a:t>古蘭經</a:t>
            </a:r>
            <a:r>
              <a:rPr lang="en-US" altLang="zh-TW" sz="3200" b="1" i="1">
                <a:latin typeface="Times New Roman" pitchFamily="18" charset="0"/>
              </a:rPr>
              <a:t>》</a:t>
            </a:r>
            <a:r>
              <a:rPr lang="zh-TW" altLang="en-US" sz="3200" b="1" i="1">
                <a:latin typeface="Times New Roman" pitchFamily="18" charset="0"/>
              </a:rPr>
              <a:t>奧斯曼原稿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1CE208-44D9-44DC-8ED9-9F03A2BB7D57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5" descr="Qur'an_Istanbu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200" y="1700213"/>
            <a:ext cx="5689600" cy="418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 Box 6"/>
          <p:cNvSpPr txBox="1">
            <a:spLocks noChangeArrowheads="1"/>
          </p:cNvSpPr>
          <p:nvPr/>
        </p:nvSpPr>
        <p:spPr bwMode="auto">
          <a:xfrm>
            <a:off x="555625" y="404813"/>
            <a:ext cx="8832850" cy="108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57" tIns="49528" rIns="99057" bIns="49528">
            <a:spAutoFit/>
          </a:bodyPr>
          <a:lstStyle>
            <a:lvl1pPr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200" b="1" i="1" dirty="0" smtClean="0">
                <a:latin typeface="Times New Roman" pitchFamily="18" charset="0"/>
              </a:rPr>
              <a:t>收藏於</a:t>
            </a:r>
            <a:r>
              <a:rPr lang="zh-TW" alt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土耳其伊斯坦堡托卡比</a:t>
            </a:r>
            <a:r>
              <a:rPr lang="en-US" altLang="zh-TW" sz="3200" b="1" i="1" dirty="0" smtClean="0">
                <a:latin typeface="Times New Roman" pitchFamily="18" charset="0"/>
              </a:rPr>
              <a:t>(</a:t>
            </a:r>
            <a:r>
              <a:rPr lang="en-US" altLang="zh-TW" sz="3200" b="1" i="1" dirty="0" err="1" smtClean="0">
                <a:latin typeface="Times New Roman" pitchFamily="18" charset="0"/>
              </a:rPr>
              <a:t>Topkapi</a:t>
            </a:r>
            <a:r>
              <a:rPr lang="en-US" altLang="zh-TW" sz="3200" b="1" i="1" dirty="0" smtClean="0">
                <a:latin typeface="Times New Roman" pitchFamily="18" charset="0"/>
              </a:rPr>
              <a:t>)</a:t>
            </a:r>
            <a:r>
              <a:rPr lang="zh-TW" altLang="en-US" sz="3200" b="1" i="1" dirty="0" smtClean="0">
                <a:latin typeface="Times New Roman" pitchFamily="18" charset="0"/>
              </a:rPr>
              <a:t>博物館的</a:t>
            </a:r>
            <a:r>
              <a:rPr lang="en-US" altLang="zh-TW" sz="3200" b="1" i="1" dirty="0" smtClean="0">
                <a:latin typeface="Times New Roman" pitchFamily="18" charset="0"/>
              </a:rPr>
              <a:t>《</a:t>
            </a:r>
            <a:r>
              <a:rPr lang="zh-TW" altLang="en-US" sz="3200" b="1" i="1" dirty="0" smtClean="0">
                <a:latin typeface="Times New Roman" pitchFamily="18" charset="0"/>
              </a:rPr>
              <a:t>古蘭經</a:t>
            </a:r>
            <a:r>
              <a:rPr lang="en-US" altLang="zh-TW" sz="3200" b="1" i="1" dirty="0" smtClean="0">
                <a:latin typeface="Times New Roman" pitchFamily="18" charset="0"/>
              </a:rPr>
              <a:t>》</a:t>
            </a:r>
            <a:r>
              <a:rPr lang="zh-TW" altLang="en-US" sz="3200" b="1" i="1" dirty="0" smtClean="0">
                <a:latin typeface="Times New Roman" pitchFamily="18" charset="0"/>
              </a:rPr>
              <a:t>奧斯曼原稿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3C445-1B68-4394-8C73-1C1B0B7DED20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Qur'an_Tashk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0" y="1676400"/>
            <a:ext cx="463391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992188" y="404813"/>
            <a:ext cx="8007350" cy="108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57" tIns="49528" rIns="99057" bIns="49528">
            <a:spAutoFit/>
          </a:bodyPr>
          <a:lstStyle>
            <a:lvl1pPr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200" i="1" dirty="0" smtClean="0">
                <a:latin typeface="Times New Roman" pitchFamily="18" charset="0"/>
              </a:rPr>
              <a:t>收藏於烏兹別克斯坦 </a:t>
            </a:r>
            <a:r>
              <a:rPr lang="zh-TW" alt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塔什干</a:t>
            </a:r>
            <a:r>
              <a:rPr lang="en-US" altLang="zh-TW" sz="3200" i="1" dirty="0" smtClean="0">
                <a:latin typeface="Times New Roman" pitchFamily="18" charset="0"/>
              </a:rPr>
              <a:t>(Tashkent)</a:t>
            </a:r>
            <a:r>
              <a:rPr lang="zh-TW" altLang="en-US" sz="3200" i="1" dirty="0" smtClean="0">
                <a:latin typeface="Times New Roman" pitchFamily="18" charset="0"/>
              </a:rPr>
              <a:t>的</a:t>
            </a:r>
            <a:r>
              <a:rPr lang="en-US" altLang="zh-TW" sz="3200" b="1" i="1" dirty="0" smtClean="0">
                <a:latin typeface="Times New Roman" pitchFamily="18" charset="0"/>
              </a:rPr>
              <a:t>《</a:t>
            </a:r>
            <a:r>
              <a:rPr lang="zh-TW" altLang="en-US" sz="3200" b="1" i="1" dirty="0" smtClean="0">
                <a:latin typeface="Times New Roman" pitchFamily="18" charset="0"/>
              </a:rPr>
              <a:t>古蘭經</a:t>
            </a:r>
            <a:r>
              <a:rPr lang="en-US" altLang="zh-TW" sz="3200" b="1" i="1" dirty="0" smtClean="0">
                <a:latin typeface="Times New Roman" pitchFamily="18" charset="0"/>
              </a:rPr>
              <a:t>》</a:t>
            </a:r>
            <a:r>
              <a:rPr lang="zh-TW" altLang="en-US" sz="3200" b="1" i="1" dirty="0" smtClean="0">
                <a:latin typeface="Times New Roman" pitchFamily="18" charset="0"/>
              </a:rPr>
              <a:t>奧斯曼原稿</a:t>
            </a: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217488" y="6096000"/>
            <a:ext cx="875030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57" tIns="49528" rIns="99057" bIns="49528">
            <a:spAutoFit/>
          </a:bodyPr>
          <a:lstStyle>
            <a:lvl1pPr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原稿非常易碎，它被安置在櫃中防止受進一步損毀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C9503F-AD9B-4767-9B22-8704955EFC5C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1712913" y="6043613"/>
            <a:ext cx="68516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57" tIns="49528" rIns="99057" bIns="49528">
            <a:spAutoFit/>
          </a:bodyPr>
          <a:lstStyle>
            <a:lvl1pPr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在櫃中原稿的近觀</a:t>
            </a:r>
            <a:endParaRPr lang="zh-TW" altLang="en-US" sz="26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9155" name="Picture 3" descr="Qur'an_Tashken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1989138"/>
            <a:ext cx="6191250" cy="372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949325" y="609600"/>
            <a:ext cx="800735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57" tIns="49528" rIns="99057" bIns="49528">
            <a:spAutoFit/>
          </a:bodyPr>
          <a:lstStyle>
            <a:lvl1pPr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200" i="1" dirty="0" smtClean="0">
                <a:latin typeface="Times New Roman" pitchFamily="18" charset="0"/>
              </a:rPr>
              <a:t>收藏於烏兹別克斯坦 </a:t>
            </a:r>
            <a:r>
              <a:rPr lang="zh-TW" alt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塔什干</a:t>
            </a:r>
            <a:r>
              <a:rPr lang="en-US" altLang="zh-TW" sz="3200" i="1" dirty="0" smtClean="0">
                <a:latin typeface="Times New Roman" pitchFamily="18" charset="0"/>
              </a:rPr>
              <a:t>(Tashkent)</a:t>
            </a:r>
            <a:r>
              <a:rPr lang="zh-TW" altLang="en-US" sz="3200" i="1" dirty="0" smtClean="0">
                <a:latin typeface="Times New Roman" pitchFamily="18" charset="0"/>
              </a:rPr>
              <a:t>的</a:t>
            </a:r>
            <a:r>
              <a:rPr lang="en-US" altLang="zh-TW" sz="3200" b="1" i="1" dirty="0" smtClean="0">
                <a:latin typeface="Times New Roman" pitchFamily="18" charset="0"/>
              </a:rPr>
              <a:t>《</a:t>
            </a:r>
            <a:r>
              <a:rPr lang="zh-TW" altLang="en-US" sz="3200" b="1" i="1" dirty="0" smtClean="0">
                <a:latin typeface="Times New Roman" pitchFamily="18" charset="0"/>
              </a:rPr>
              <a:t>古蘭經</a:t>
            </a:r>
            <a:r>
              <a:rPr lang="en-US" altLang="zh-TW" sz="3200" b="1" i="1" dirty="0" smtClean="0">
                <a:latin typeface="Times New Roman" pitchFamily="18" charset="0"/>
              </a:rPr>
              <a:t>》</a:t>
            </a:r>
            <a:r>
              <a:rPr lang="zh-TW" altLang="en-US" sz="3200" b="1" i="1" dirty="0" smtClean="0">
                <a:latin typeface="Times New Roman" pitchFamily="18" charset="0"/>
              </a:rPr>
              <a:t>奧斯曼原稿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C39755-4F1A-4E1E-8F7B-425206D61E31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1443038" y="3695700"/>
            <a:ext cx="7273925" cy="1925638"/>
          </a:xfrm>
        </p:spPr>
        <p:txBody>
          <a:bodyPr lIns="92075" tIns="46038" rIns="92075" bIns="46038"/>
          <a:lstStyle/>
          <a:p>
            <a:pPr marL="0" indent="0" algn="ctr" eaLnBrk="1" hangingPunct="1">
              <a:buFont typeface="Wingdings" pitchFamily="2" charset="2"/>
              <a:buNone/>
            </a:pPr>
            <a:endParaRPr lang="zh-TW" altLang="zh-TW" smtClean="0">
              <a:ea typeface="新細明體" pitchFamily="18" charset="-120"/>
            </a:endParaRP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1136650" y="6092825"/>
            <a:ext cx="76771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57" tIns="49528" rIns="99057" bIns="49528">
            <a:spAutoFit/>
          </a:bodyPr>
          <a:lstStyle>
            <a:lvl1pPr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2600" b="1" i="1">
                <a:cs typeface="Arial" pitchFamily="34" charset="0"/>
              </a:rPr>
              <a:t>奧斯曼</a:t>
            </a:r>
            <a:r>
              <a:rPr lang="en-US" altLang="zh-TW" sz="2600" b="1" i="1">
                <a:cs typeface="Arial" pitchFamily="34" charset="0"/>
              </a:rPr>
              <a:t>《</a:t>
            </a:r>
            <a:r>
              <a:rPr lang="zh-TW" altLang="en-US" sz="2600" b="1" i="1">
                <a:cs typeface="Arial" pitchFamily="34" charset="0"/>
              </a:rPr>
              <a:t>古蘭經</a:t>
            </a:r>
            <a:r>
              <a:rPr lang="en-US" altLang="zh-TW" sz="2600" b="1" i="1">
                <a:cs typeface="Arial" pitchFamily="34" charset="0"/>
              </a:rPr>
              <a:t>》</a:t>
            </a:r>
            <a:r>
              <a:rPr lang="zh-TW" altLang="en-US" sz="2600" b="1" i="1">
                <a:cs typeface="Arial" pitchFamily="34" charset="0"/>
              </a:rPr>
              <a:t>的複印本</a:t>
            </a:r>
          </a:p>
        </p:txBody>
      </p:sp>
      <p:pic>
        <p:nvPicPr>
          <p:cNvPr id="50180" name="Picture 4" descr="Qur'an_Tashkent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600200"/>
            <a:ext cx="6934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949325" y="609600"/>
            <a:ext cx="800735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57" tIns="49528" rIns="99057" bIns="49528">
            <a:spAutoFit/>
          </a:bodyPr>
          <a:lstStyle>
            <a:lvl1pPr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3200" i="1">
                <a:latin typeface="Times New Roman" pitchFamily="18" charset="0"/>
              </a:rPr>
              <a:t>收藏於烏兹別克斯坦 塔什干</a:t>
            </a:r>
            <a:r>
              <a:rPr lang="en-US" altLang="zh-TW" sz="3200" i="1">
                <a:latin typeface="Times New Roman" pitchFamily="18" charset="0"/>
              </a:rPr>
              <a:t>(Tashkent)</a:t>
            </a:r>
            <a:r>
              <a:rPr lang="zh-TW" altLang="en-US" sz="3200" i="1">
                <a:latin typeface="Times New Roman" pitchFamily="18" charset="0"/>
              </a:rPr>
              <a:t>的</a:t>
            </a:r>
            <a:r>
              <a:rPr lang="en-US" altLang="zh-TW" sz="3200" b="1" i="1">
                <a:latin typeface="Times New Roman" pitchFamily="18" charset="0"/>
              </a:rPr>
              <a:t>《</a:t>
            </a:r>
            <a:r>
              <a:rPr lang="zh-TW" altLang="en-US" sz="3200" b="1" i="1">
                <a:latin typeface="Times New Roman" pitchFamily="18" charset="0"/>
              </a:rPr>
              <a:t>古蘭經</a:t>
            </a:r>
            <a:r>
              <a:rPr lang="en-US" altLang="zh-TW" sz="3200" b="1" i="1">
                <a:latin typeface="Times New Roman" pitchFamily="18" charset="0"/>
              </a:rPr>
              <a:t>》</a:t>
            </a:r>
            <a:r>
              <a:rPr lang="zh-TW" altLang="en-US" sz="3200" b="1" i="1">
                <a:latin typeface="Times New Roman" pitchFamily="18" charset="0"/>
              </a:rPr>
              <a:t>奧斯曼原稿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B2E11C-5120-4C7E-9222-5998E76FDC6E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0" y="304800"/>
            <a:ext cx="5334000" cy="914400"/>
          </a:xfrm>
        </p:spPr>
        <p:txBody>
          <a:bodyPr lIns="90488" tIns="44450" rIns="90488" bIns="44450"/>
          <a:lstStyle/>
          <a:p>
            <a:pPr algn="ctr" eaLnBrk="1" hangingPunct="1"/>
            <a:r>
              <a:rPr lang="zh-TW" altLang="en-US" sz="4800" b="1" smtClean="0">
                <a:latin typeface="標楷體" pitchFamily="65" charset="-120"/>
                <a:ea typeface="標楷體" pitchFamily="65" charset="-120"/>
              </a:rPr>
              <a:t>真主指引人類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04850" y="1773238"/>
            <a:ext cx="8821738" cy="4119562"/>
          </a:xfrm>
        </p:spPr>
        <p:txBody>
          <a:bodyPr lIns="90488" tIns="44450" rIns="90488" bIns="44450"/>
          <a:lstStyle/>
          <a:p>
            <a:pPr marL="476250" indent="-476250" eaLnBrk="1" hangingPunct="1">
              <a:buFont typeface="Wingdings" pitchFamily="2" charset="2"/>
              <a:buChar char="q"/>
            </a:pP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真主創造萬物</a:t>
            </a:r>
          </a:p>
          <a:p>
            <a:pPr marL="476250" indent="-476250" eaLnBrk="1" hangingPunct="1">
              <a:buFont typeface="Wingdings" pitchFamily="2" charset="2"/>
              <a:buChar char="q"/>
            </a:pP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真主啟導萬物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, 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以一套完善律法，維持其運作 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( 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例：自然法則 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476250" indent="-476250" eaLnBrk="1" hangingPunct="1">
              <a:buFont typeface="Wingdings" pitchFamily="2" charset="2"/>
              <a:buChar char="q"/>
            </a:pP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自人類在地上出現以來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, 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真主賜予人類一種特別的指引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曾對人祖亞當許諾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)  ( 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古蘭 </a:t>
            </a:r>
            <a:r>
              <a:rPr lang="en-US" altLang="zh-TW" sz="3200" smtClean="0"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3" action="ppaction://hlinksldjump"/>
              </a:rPr>
              <a:t>7:35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 )</a:t>
            </a:r>
            <a:endParaRPr lang="en-US" altLang="zh-TW" sz="3200" smtClean="0">
              <a:latin typeface="標楷體" pitchFamily="65" charset="-120"/>
              <a:ea typeface="標楷體" pitchFamily="65" charset="-120"/>
              <a:hlinkClick r:id="rId4" action="ppaction://hlinksldjump"/>
            </a:endParaRPr>
          </a:p>
          <a:p>
            <a:pPr marL="476250" indent="-476250" eaLnBrk="1" hangingPunct="1">
              <a:buFont typeface="Wingdings" pitchFamily="2" charset="2"/>
              <a:buChar char="q"/>
            </a:pP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指引由歷代使者傳達給人類，直至最後使者穆罕默德接受最後的啟示  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( 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古蘭經 </a:t>
            </a:r>
            <a:r>
              <a:rPr lang="en-US" altLang="zh-TW" sz="3200" smtClean="0">
                <a:latin typeface="Times New Roman" pitchFamily="18" charset="0"/>
                <a:ea typeface="標楷體" pitchFamily="65" charset="-120"/>
                <a:hlinkClick r:id="rId5" action="ppaction://hlinksldjump"/>
              </a:rPr>
              <a:t>4:163-5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 )</a:t>
            </a:r>
            <a:endParaRPr lang="en-US" altLang="zh-TW" sz="3200" smtClean="0">
              <a:latin typeface="標楷體" pitchFamily="65" charset="-120"/>
              <a:ea typeface="標楷體" pitchFamily="65" charset="-120"/>
              <a:hlinkClick r:id="rId4" action="ppaction://hlinksldjump"/>
            </a:endParaRPr>
          </a:p>
        </p:txBody>
      </p:sp>
      <p:pic>
        <p:nvPicPr>
          <p:cNvPr id="14340" name="Picture 5" descr="grape boundar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0" y="1295400"/>
            <a:ext cx="46609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73CA86-C57D-454E-99C5-9AAAA82C61D1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1281113" y="6165850"/>
            <a:ext cx="76771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57" tIns="49528" rIns="99057" bIns="49528">
            <a:spAutoFit/>
          </a:bodyPr>
          <a:lstStyle>
            <a:lvl1pPr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TW" altLang="en-US" sz="2600" b="1" i="1">
                <a:cs typeface="Arial" pitchFamily="34" charset="0"/>
              </a:rPr>
              <a:t>奧斯曼</a:t>
            </a:r>
            <a:r>
              <a:rPr lang="en-US" altLang="zh-TW" sz="2600" b="1" i="1">
                <a:cs typeface="Arial" pitchFamily="34" charset="0"/>
              </a:rPr>
              <a:t>《</a:t>
            </a:r>
            <a:r>
              <a:rPr lang="zh-TW" altLang="en-US" sz="2600" b="1" i="1">
                <a:cs typeface="Arial" pitchFamily="34" charset="0"/>
              </a:rPr>
              <a:t>古蘭經</a:t>
            </a:r>
            <a:r>
              <a:rPr lang="en-US" altLang="zh-TW" sz="2600" b="1" i="1">
                <a:cs typeface="Arial" pitchFamily="34" charset="0"/>
              </a:rPr>
              <a:t>》</a:t>
            </a:r>
            <a:r>
              <a:rPr lang="zh-TW" altLang="en-US" sz="2600" b="1" i="1">
                <a:cs typeface="Arial" pitchFamily="34" charset="0"/>
              </a:rPr>
              <a:t>的複印本在塔什干圖書館展示</a:t>
            </a:r>
          </a:p>
        </p:txBody>
      </p:sp>
      <p:pic>
        <p:nvPicPr>
          <p:cNvPr id="51203" name="Picture 3" descr="Uthman_manscrip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600200"/>
            <a:ext cx="6591300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949325" y="609600"/>
            <a:ext cx="800735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57" tIns="49528" rIns="99057" bIns="49528">
            <a:spAutoFit/>
          </a:bodyPr>
          <a:lstStyle>
            <a:lvl1pPr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200" i="1" dirty="0" smtClean="0">
                <a:latin typeface="Times New Roman" pitchFamily="18" charset="0"/>
              </a:rPr>
              <a:t>收藏於烏兹別克斯坦 </a:t>
            </a:r>
            <a:r>
              <a:rPr lang="zh-TW" alt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塔什干</a:t>
            </a:r>
            <a:r>
              <a:rPr lang="en-US" altLang="zh-TW" sz="3200" i="1" dirty="0" smtClean="0">
                <a:latin typeface="Times New Roman" pitchFamily="18" charset="0"/>
              </a:rPr>
              <a:t>(Tashkent)</a:t>
            </a:r>
            <a:r>
              <a:rPr lang="zh-TW" altLang="en-US" sz="3200" i="1" dirty="0" smtClean="0">
                <a:latin typeface="Times New Roman" pitchFamily="18" charset="0"/>
              </a:rPr>
              <a:t>的</a:t>
            </a:r>
            <a:r>
              <a:rPr lang="en-US" altLang="zh-TW" sz="3200" b="1" i="1" dirty="0" smtClean="0">
                <a:latin typeface="Times New Roman" pitchFamily="18" charset="0"/>
              </a:rPr>
              <a:t>《</a:t>
            </a:r>
            <a:r>
              <a:rPr lang="zh-TW" altLang="en-US" sz="3200" b="1" i="1" dirty="0" smtClean="0">
                <a:latin typeface="Times New Roman" pitchFamily="18" charset="0"/>
              </a:rPr>
              <a:t>古蘭經</a:t>
            </a:r>
            <a:r>
              <a:rPr lang="en-US" altLang="zh-TW" sz="3200" b="1" i="1" dirty="0" smtClean="0">
                <a:latin typeface="Times New Roman" pitchFamily="18" charset="0"/>
              </a:rPr>
              <a:t>》</a:t>
            </a:r>
            <a:r>
              <a:rPr lang="zh-TW" altLang="en-US" sz="3200" b="1" i="1" dirty="0" smtClean="0">
                <a:latin typeface="Times New Roman" pitchFamily="18" charset="0"/>
              </a:rPr>
              <a:t>奧斯曼原稿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A10087-A46A-4FCD-AC95-95CBF7894991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908050" y="4267200"/>
            <a:ext cx="8667750" cy="1903413"/>
          </a:xfrm>
        </p:spPr>
        <p:txBody>
          <a:bodyPr lIns="97497" tIns="50698" rIns="97497" bIns="50698"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zh-TW" alt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新細明體" pitchFamily="18" charset="-120"/>
              </a:rPr>
              <a:t>來源</a:t>
            </a:r>
            <a:r>
              <a:rPr lang="en-US" altLang="zh-TW" sz="3300" b="1" i="1" dirty="0" smtClean="0">
                <a:ea typeface="新細明體" pitchFamily="18" charset="-120"/>
              </a:rPr>
              <a:t>: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altLang="zh-TW" sz="2000" i="1" dirty="0" smtClean="0">
                <a:latin typeface="Times New Roman" pitchFamily="18" charset="0"/>
                <a:ea typeface="新細明體" pitchFamily="18" charset="-120"/>
              </a:rPr>
              <a:t>"Memory Of The World", UNESCO, quoted by “</a:t>
            </a:r>
            <a:r>
              <a:rPr lang="en-US" altLang="zh-TW" sz="2000" b="1" i="1" dirty="0" smtClean="0"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An Early </a:t>
            </a:r>
            <a:r>
              <a:rPr lang="en-US" altLang="zh-TW" sz="2000" b="1" i="1" dirty="0" err="1" smtClean="0"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Qur'anic</a:t>
            </a:r>
            <a:r>
              <a:rPr lang="en-US" altLang="zh-TW" sz="2000" b="1" i="1" dirty="0" smtClean="0"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 Manuscript In Tashkent, Uzbekistan</a:t>
            </a:r>
            <a:r>
              <a:rPr lang="en-US" altLang="zh-TW" sz="2000" i="1" dirty="0" smtClean="0">
                <a:latin typeface="Times New Roman" pitchFamily="18" charset="0"/>
                <a:ea typeface="新細明體" pitchFamily="18" charset="-120"/>
              </a:rPr>
              <a:t> ”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altLang="zh-TW" sz="2000" i="1" dirty="0" smtClean="0">
                <a:latin typeface="Times New Roman" pitchFamily="18" charset="0"/>
                <a:ea typeface="新細明體" pitchFamily="18" charset="-120"/>
              </a:rPr>
              <a:t>(http://www.islamic-awareness.org/Quran/Text/Mss/samarqand.html)</a:t>
            </a:r>
          </a:p>
        </p:txBody>
      </p:sp>
      <p:pic>
        <p:nvPicPr>
          <p:cNvPr id="52227" name="Picture 3" descr="memory_of_the_wor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3429000"/>
            <a:ext cx="1262063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1073150" y="762000"/>
            <a:ext cx="8296275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57" tIns="49528" rIns="99057" bIns="49528">
            <a:spAutoFit/>
          </a:bodyPr>
          <a:lstStyle>
            <a:lvl1pPr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990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  <a:defRPr/>
            </a:pPr>
            <a:r>
              <a:rPr lang="zh-TW" altLang="en-US" sz="3200" dirty="0"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  <a:cs typeface="Arial" pitchFamily="34" charset="0"/>
              </a:rPr>
              <a:t>這原稿是現存最早期的手寫版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  <a:cs typeface="Arial" pitchFamily="34" charset="0"/>
              </a:rPr>
              <a:t>《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  <a:cs typeface="Arial" pitchFamily="34" charset="0"/>
              </a:rPr>
              <a:t>古蘭經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  <a:cs typeface="Arial" pitchFamily="34" charset="0"/>
              </a:rPr>
              <a:t>》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  <a:cs typeface="Arial" pitchFamily="34" charset="0"/>
              </a:rPr>
              <a:t>。它由烏茲別克斯坦的伊斯蘭委員會所持有。這是最可靠的版本，是為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  <a:cs typeface="Arial" pitchFamily="34" charset="0"/>
              </a:rPr>
              <a:t>『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  <a:cs typeface="Arial" pitchFamily="34" charset="0"/>
              </a:rPr>
              <a:t>奧斯曼正本</a:t>
            </a:r>
            <a:r>
              <a:rPr lang="en-US" altLang="zh-TW" sz="3200" dirty="0">
                <a:latin typeface="標楷體" pitchFamily="65" charset="-120"/>
                <a:ea typeface="標楷體" pitchFamily="65" charset="-120"/>
                <a:cs typeface="Arial" pitchFamily="34" charset="0"/>
              </a:rPr>
              <a:t>』</a:t>
            </a:r>
            <a:r>
              <a:rPr lang="en-US" altLang="zh-TW" sz="3200" dirty="0">
                <a:latin typeface="Times New Roman" pitchFamily="18" charset="0"/>
                <a:ea typeface="標楷體" pitchFamily="65" charset="-120"/>
                <a:cs typeface="Arial" pitchFamily="34" charset="0"/>
              </a:rPr>
              <a:t>(</a:t>
            </a:r>
            <a:r>
              <a:rPr lang="en-US" altLang="zh-TW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Arial" pitchFamily="34" charset="0"/>
              </a:rPr>
              <a:t>Mushaf</a:t>
            </a:r>
            <a:r>
              <a:rPr lang="en-US" altLang="zh-TW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Arial" pitchFamily="34" charset="0"/>
              </a:rPr>
              <a:t> of </a:t>
            </a:r>
            <a:r>
              <a:rPr lang="en-US" altLang="zh-TW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Arial" pitchFamily="34" charset="0"/>
              </a:rPr>
              <a:t>Uthman</a:t>
            </a:r>
            <a:r>
              <a:rPr lang="en-US" altLang="zh-TW" sz="3200" dirty="0">
                <a:latin typeface="Times New Roman" pitchFamily="18" charset="0"/>
                <a:ea typeface="標楷體" pitchFamily="65" charset="-120"/>
                <a:cs typeface="Arial" pitchFamily="34" charset="0"/>
              </a:rPr>
              <a:t>)</a:t>
            </a:r>
            <a:r>
              <a:rPr lang="zh-TW" altLang="en-US" sz="3200" dirty="0">
                <a:latin typeface="Times New Roman" pitchFamily="18" charset="0"/>
                <a:ea typeface="標楷體" pitchFamily="65" charset="-120"/>
                <a:cs typeface="Arial" pitchFamily="34" charset="0"/>
              </a:rPr>
              <a:t>，</a:t>
            </a:r>
            <a:r>
              <a:rPr lang="zh-TW" altLang="en-US" sz="3200" dirty="0">
                <a:latin typeface="標楷體" pitchFamily="65" charset="-120"/>
                <a:ea typeface="標楷體" pitchFamily="65" charset="-120"/>
                <a:cs typeface="Arial" pitchFamily="34" charset="0"/>
              </a:rPr>
              <a:t>它代替所有其他版本。」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2116F2-DBC2-4AB0-85E9-DFDD97D09F8C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49288" y="371475"/>
            <a:ext cx="8605837" cy="812800"/>
          </a:xfrm>
        </p:spPr>
        <p:txBody>
          <a:bodyPr lIns="90488" tIns="44450" rIns="90488" bIns="44450"/>
          <a:lstStyle/>
          <a:p>
            <a:pPr algn="ctr" eaLnBrk="1" hangingPunct="1"/>
            <a:r>
              <a:rPr lang="en-US" altLang="zh-TW" sz="4800" b="1" smtClean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4800" b="1" smtClean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sz="4800" b="1" smtClean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4800" b="1" smtClean="0">
                <a:latin typeface="標楷體" pitchFamily="65" charset="-120"/>
                <a:ea typeface="標楷體" pitchFamily="65" charset="-120"/>
              </a:rPr>
              <a:t>的內容及特色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15925" y="1916113"/>
            <a:ext cx="9144000" cy="3587750"/>
          </a:xfrm>
        </p:spPr>
        <p:txBody>
          <a:bodyPr lIns="90488" tIns="44450" rIns="90488" bIns="44450"/>
          <a:lstStyle/>
          <a:p>
            <a:pPr marL="1327150" indent="-1327150" eaLnBrk="1" hangingPunct="1">
              <a:spcBef>
                <a:spcPct val="40000"/>
              </a:spcBef>
              <a:buFont typeface="Wingdings" pitchFamily="2" charset="2"/>
              <a:buNone/>
              <a:defRPr/>
            </a:pPr>
            <a:r>
              <a:rPr lang="zh-TW" altLang="en-US" sz="3200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體裁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：非散文，非詩歌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sz="3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3" action="ppaction://hlinksldjump"/>
              </a:rPr>
              <a:t>69:40-43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1327150" indent="-1327150" eaLnBrk="1" hangingPunct="1">
              <a:spcBef>
                <a:spcPct val="40000"/>
              </a:spcBef>
              <a:buFont typeface="Wingdings" pitchFamily="2" charset="2"/>
              <a:buNone/>
              <a:defRPr/>
            </a:pPr>
            <a:r>
              <a:rPr lang="zh-TW" altLang="en-US" sz="3200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語調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：以真主向人類說話的語調表達</a:t>
            </a:r>
          </a:p>
          <a:p>
            <a:pPr marL="1327150" indent="-1327150" eaLnBrk="1" hangingPunct="1">
              <a:spcBef>
                <a:spcPct val="40000"/>
              </a:spcBef>
              <a:buFont typeface="Wingdings" pitchFamily="2" charset="2"/>
              <a:buNone/>
              <a:defRPr/>
            </a:pPr>
            <a:r>
              <a:rPr lang="zh-TW" altLang="en-US" sz="3200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目的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：引導人類  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古蘭經 </a:t>
            </a:r>
            <a:r>
              <a:rPr lang="en-US" altLang="zh-TW" sz="3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4" action="ppaction://hlinksldjump"/>
              </a:rPr>
              <a:t>14</a:t>
            </a:r>
            <a:r>
              <a:rPr lang="zh-TW" altLang="en-US" sz="3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4" action="ppaction://hlinksldjump"/>
              </a:rPr>
              <a:t>：</a:t>
            </a:r>
            <a:r>
              <a:rPr lang="en-US" altLang="zh-TW" sz="3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  <a:hlinkClick r:id="rId4" action="ppaction://hlinksldjump"/>
              </a:rPr>
              <a:t>1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1260475" indent="-1241425" eaLnBrk="1" hangingPunct="1">
              <a:spcBef>
                <a:spcPct val="40000"/>
              </a:spcBef>
              <a:buFont typeface="Wingdings" pitchFamily="2" charset="2"/>
              <a:buNone/>
              <a:defRPr/>
            </a:pP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      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印証以前的真理，以作判別真偽的標本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古蘭經 </a:t>
            </a:r>
            <a:r>
              <a:rPr lang="en-US" altLang="zh-TW" sz="3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3:4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HK" altLang="en-US" sz="3200" dirty="0" smtClean="0">
                <a:latin typeface="標楷體" pitchFamily="65" charset="-120"/>
                <a:ea typeface="標楷體" pitchFamily="65" charset="-120"/>
              </a:rPr>
              <a:t>及 </a:t>
            </a:r>
            <a:r>
              <a:rPr lang="en-US" altLang="zh-TW" sz="32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25:1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pic>
        <p:nvPicPr>
          <p:cNvPr id="53252" name="Picture 5" descr="grape bounda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0" y="1219200"/>
            <a:ext cx="46609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BA35D0-6770-44F4-9895-2328B28DCA86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31825" y="620713"/>
            <a:ext cx="8832850" cy="990600"/>
          </a:xfrm>
        </p:spPr>
        <p:txBody>
          <a:bodyPr lIns="92075" tIns="46038" rIns="92075" bIns="46038"/>
          <a:lstStyle/>
          <a:p>
            <a:pPr eaLnBrk="1" hangingPunct="1"/>
            <a:r>
              <a:rPr lang="zh-TW" altLang="en-US" sz="4800" b="1" smtClean="0">
                <a:latin typeface="標楷體" pitchFamily="65" charset="-120"/>
                <a:ea typeface="標楷體" pitchFamily="65" charset="-120"/>
              </a:rPr>
              <a:t>印証以前的真理，</a:t>
            </a:r>
            <a:br>
              <a:rPr lang="zh-TW" altLang="en-US" sz="4800" b="1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sz="4800" b="1" smtClean="0">
                <a:latin typeface="標楷體" pitchFamily="65" charset="-120"/>
                <a:ea typeface="標楷體" pitchFamily="65" charset="-120"/>
              </a:rPr>
              <a:t>以作判別真偽的標本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49313" y="2233613"/>
            <a:ext cx="8420100" cy="2851150"/>
          </a:xfrm>
        </p:spPr>
        <p:txBody>
          <a:bodyPr lIns="92075" tIns="46038" rIns="92075" bIns="46038"/>
          <a:lstStyle/>
          <a:p>
            <a:pPr eaLnBrk="1" hangingPunct="1">
              <a:lnSpc>
                <a:spcPct val="80000"/>
              </a:lnSpc>
            </a:pP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「</a:t>
            </a:r>
            <a:r>
              <a:rPr lang="zh-TW" altLang="zh-TW" sz="2800" smtClean="0">
                <a:latin typeface="標楷體" pitchFamily="65" charset="-120"/>
                <a:ea typeface="標楷體" pitchFamily="65" charset="-120"/>
              </a:rPr>
              <a:t>他降示你這部包含真理的經典，以</a:t>
            </a:r>
            <a:r>
              <a:rPr lang="zh-TW" altLang="zh-TW" sz="280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證實以前的一切天經</a:t>
            </a:r>
            <a:r>
              <a:rPr lang="zh-TW" altLang="zh-TW" sz="2800" smtClean="0">
                <a:latin typeface="標楷體" pitchFamily="65" charset="-120"/>
                <a:ea typeface="標楷體" pitchFamily="65" charset="-120"/>
              </a:rPr>
              <a:t>；他曾降示《討拉特》和《引支勒》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於此經之前，以作世人的嚮導；又降示證據。 」 </a:t>
            </a:r>
            <a:r>
              <a:rPr lang="en-US" altLang="zh-TW" sz="280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古蘭經 </a:t>
            </a:r>
            <a:r>
              <a:rPr lang="en-US" altLang="zh-TW" sz="280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</a:t>
            </a:r>
            <a:r>
              <a:rPr lang="zh-TW" altLang="en-US" sz="280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</a:t>
            </a:r>
            <a:r>
              <a:rPr lang="en-US" altLang="zh-HK" sz="280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3-</a:t>
            </a:r>
            <a:r>
              <a:rPr lang="en-US" altLang="zh-TW" sz="280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4</a:t>
            </a:r>
            <a:r>
              <a:rPr lang="en-US" altLang="zh-TW" sz="2800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altLang="zh-TW" sz="280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80000"/>
              </a:lnSpc>
            </a:pP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「聖潔哉真主！他降示</a:t>
            </a:r>
            <a:r>
              <a:rPr lang="zh-TW" altLang="en-US" sz="2800" smtClean="0">
                <a:solidFill>
                  <a:srgbClr val="FF3300"/>
                </a:solidFill>
                <a:latin typeface="標楷體" pitchFamily="65" charset="-120"/>
                <a:ea typeface="標楷體" pitchFamily="65" charset="-120"/>
              </a:rPr>
              <a:t>準則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給他的僕人，以便他做全世界的警告者。」 </a:t>
            </a:r>
            <a:r>
              <a:rPr lang="en-US" altLang="zh-TW" sz="280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古蘭經 </a:t>
            </a:r>
            <a:r>
              <a:rPr lang="en-US" altLang="zh-TW" sz="2800" smtClean="0">
                <a:latin typeface="Times New Roman" pitchFamily="18" charset="0"/>
                <a:ea typeface="標楷體" pitchFamily="65" charset="-120"/>
              </a:rPr>
              <a:t>25</a:t>
            </a:r>
            <a:r>
              <a:rPr lang="zh-TW" altLang="en-US" sz="2800" smtClean="0">
                <a:latin typeface="Times New Roman" pitchFamily="18" charset="0"/>
                <a:ea typeface="標楷體" pitchFamily="65" charset="-120"/>
              </a:rPr>
              <a:t>：</a:t>
            </a:r>
            <a:r>
              <a:rPr lang="en-US" altLang="zh-TW" sz="2800" smtClean="0">
                <a:latin typeface="Times New Roman" pitchFamily="18" charset="0"/>
                <a:ea typeface="標楷體" pitchFamily="65" charset="-120"/>
              </a:rPr>
              <a:t>1</a:t>
            </a:r>
            <a:r>
              <a:rPr lang="en-US" altLang="zh-TW" sz="2800" smtClean="0"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FA5C07-93FC-421A-B630-5DC51184B129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76288" y="2251075"/>
            <a:ext cx="8824912" cy="4235450"/>
          </a:xfrm>
        </p:spPr>
        <p:txBody>
          <a:bodyPr lIns="90488" tIns="44450" rIns="90488" bIns="44450"/>
          <a:lstStyle/>
          <a:p>
            <a:pPr marL="609600" indent="-609600" eaLnBrk="1" hangingPunct="1">
              <a:spcBef>
                <a:spcPct val="0"/>
              </a:spcBef>
              <a:buFont typeface="Monotype Sorts" pitchFamily="2" charset="2"/>
              <a:buAutoNum type="arabicPeriod"/>
            </a:pP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剖釋無神論、多神信仰和有經人的謬誤</a:t>
            </a:r>
          </a:p>
          <a:p>
            <a:pPr marL="609600" indent="-609600" eaLnBrk="1" hangingPunct="1">
              <a:spcBef>
                <a:spcPct val="0"/>
              </a:spcBef>
              <a:buFont typeface="Monotype Sorts" pitchFamily="2" charset="2"/>
              <a:buAutoNum type="arabicPeriod"/>
            </a:pP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闡釋信仰綱領 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– 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認主獨一、信末日等</a:t>
            </a:r>
          </a:p>
          <a:p>
            <a:pPr marL="609600" indent="-609600" eaLnBrk="1" hangingPunct="1">
              <a:spcBef>
                <a:spcPct val="0"/>
              </a:spcBef>
              <a:buFont typeface="Monotype Sorts" pitchFamily="2" charset="2"/>
              <a:buAutoNum type="arabicPeriod"/>
            </a:pP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闡明宗教義務和社會責任</a:t>
            </a:r>
          </a:p>
          <a:p>
            <a:pPr marL="609600" indent="-609600" eaLnBrk="1" hangingPunct="1">
              <a:spcBef>
                <a:spcPct val="0"/>
              </a:spcBef>
              <a:buFont typeface="Monotype Sorts" pitchFamily="2" charset="2"/>
              <a:buAutoNum type="arabicPeriod"/>
            </a:pP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指導人的生活行為</a:t>
            </a:r>
          </a:p>
          <a:p>
            <a:pPr marL="990600" lvl="1" indent="-533400"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倫理道德</a:t>
            </a:r>
          </a:p>
          <a:p>
            <a:pPr marL="990600" lvl="1" indent="-533400"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教法律例</a:t>
            </a:r>
          </a:p>
          <a:p>
            <a:pPr marL="609600" indent="-609600" eaLnBrk="1" hangingPunct="1">
              <a:spcBef>
                <a:spcPct val="0"/>
              </a:spcBef>
              <a:buFont typeface="Monotype Sorts" pitchFamily="2" charset="2"/>
              <a:buAutoNum type="arabicPeriod"/>
            </a:pP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引用歷代聖人事跡作說 </a:t>
            </a:r>
          </a:p>
        </p:txBody>
      </p:sp>
      <p:sp>
        <p:nvSpPr>
          <p:cNvPr id="55299" name="Text Box 9"/>
          <p:cNvSpPr txBox="1">
            <a:spLocks noChangeArrowheads="1"/>
          </p:cNvSpPr>
          <p:nvPr/>
        </p:nvSpPr>
        <p:spPr bwMode="auto">
          <a:xfrm>
            <a:off x="273050" y="1501775"/>
            <a:ext cx="2971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3600" b="1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內容分類 ：</a:t>
            </a:r>
          </a:p>
        </p:txBody>
      </p:sp>
      <p:sp>
        <p:nvSpPr>
          <p:cNvPr id="55300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811213" y="382588"/>
            <a:ext cx="8283575" cy="812800"/>
          </a:xfrm>
        </p:spPr>
        <p:txBody>
          <a:bodyPr lIns="90488" tIns="44450" rIns="90488" bIns="44450"/>
          <a:lstStyle/>
          <a:p>
            <a:pPr algn="ctr" eaLnBrk="1" hangingPunct="1"/>
            <a:r>
              <a:rPr lang="en-US" altLang="zh-TW" sz="4800" b="1" smtClean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4800" b="1" smtClean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sz="4800" b="1" smtClean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4800" b="1" smtClean="0">
                <a:latin typeface="標楷體" pitchFamily="65" charset="-120"/>
                <a:ea typeface="標楷體" pitchFamily="65" charset="-120"/>
              </a:rPr>
              <a:t>的特色</a:t>
            </a:r>
          </a:p>
        </p:txBody>
      </p:sp>
      <p:pic>
        <p:nvPicPr>
          <p:cNvPr id="55301" name="Picture 11" descr="grape bound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0" y="1219200"/>
            <a:ext cx="46609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10B72-F637-499C-8063-9B7E0AE03CC8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78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78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78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78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78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78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2075" tIns="46038" rIns="92075" bIns="46038"/>
          <a:lstStyle/>
          <a:p>
            <a:pPr eaLnBrk="1" hangingPunct="1"/>
            <a:r>
              <a:rPr lang="zh-TW" altLang="en-US" sz="4800" b="1" smtClean="0">
                <a:latin typeface="標楷體" pitchFamily="65" charset="-120"/>
                <a:ea typeface="標楷體" pitchFamily="65" charset="-120"/>
              </a:rPr>
              <a:t>麥加章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 lIns="92075" tIns="46038" rIns="92075" bIns="46038"/>
          <a:lstStyle/>
          <a:p>
            <a:pPr eaLnBrk="1" hangingPunct="1">
              <a:buClr>
                <a:schemeClr val="tx1"/>
              </a:buClr>
            </a:pP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首十三年至遷居至麥地那</a:t>
            </a:r>
          </a:p>
          <a:p>
            <a:pPr eaLnBrk="1" hangingPunct="1">
              <a:buClr>
                <a:schemeClr val="tx1"/>
              </a:buClr>
            </a:pP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主要是勸戒人們歸信伊斯蘭</a:t>
            </a:r>
          </a:p>
          <a:p>
            <a:pPr eaLnBrk="1" hangingPunct="1">
              <a:buClr>
                <a:schemeClr val="tx1"/>
              </a:buClr>
            </a:pP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信主獨一</a:t>
            </a:r>
          </a:p>
          <a:p>
            <a:pPr eaLnBrk="1" hangingPunct="1">
              <a:buClr>
                <a:schemeClr val="tx1"/>
              </a:buClr>
            </a:pP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後世與審判日</a:t>
            </a:r>
          </a:p>
          <a:p>
            <a:pPr eaLnBrk="1" hangingPunct="1">
              <a:buClr>
                <a:schemeClr val="tx1"/>
              </a:buClr>
            </a:pP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行正道</a:t>
            </a:r>
          </a:p>
          <a:p>
            <a:pPr eaLnBrk="1" hangingPunct="1">
              <a:buClr>
                <a:schemeClr val="tx1"/>
              </a:buClr>
            </a:pP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作善行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E02020-AAAF-4A6C-8536-FB852874A6B9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37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137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137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137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137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000"/>
                                        <p:tgtEl>
                                          <p:spTgt spid="137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19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2075" tIns="46038" rIns="92075" bIns="46038"/>
          <a:lstStyle/>
          <a:p>
            <a:pPr eaLnBrk="1" hangingPunct="1"/>
            <a:r>
              <a:rPr lang="zh-TW" altLang="en-US" sz="4800" b="1" smtClean="0">
                <a:latin typeface="標楷體" pitchFamily="65" charset="-120"/>
                <a:ea typeface="標楷體" pitchFamily="65" charset="-120"/>
              </a:rPr>
              <a:t>麥地那章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776288" y="1484313"/>
            <a:ext cx="8420100" cy="411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p"/>
              <a:defRPr/>
            </a:pPr>
            <a:r>
              <a:rPr lang="zh-TW" altLang="en-US" sz="3200" kern="0" dirty="0">
                <a:latin typeface="標楷體" pitchFamily="65" charset="-120"/>
                <a:ea typeface="標楷體" pitchFamily="65" charset="-120"/>
              </a:rPr>
              <a:t>穆聖遷居至麥地那至歸真前十年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p"/>
              <a:defRPr/>
            </a:pPr>
            <a:r>
              <a:rPr lang="zh-TW" altLang="en-US" sz="3200" kern="0" dirty="0">
                <a:latin typeface="標楷體" pitchFamily="65" charset="-120"/>
                <a:ea typeface="標楷體" pitchFamily="65" charset="-120"/>
              </a:rPr>
              <a:t>如何建立穆斯林社群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p"/>
              <a:defRPr/>
            </a:pPr>
            <a:r>
              <a:rPr lang="zh-TW" altLang="en-US" sz="3200" kern="0" dirty="0">
                <a:latin typeface="標楷體" pitchFamily="65" charset="-120"/>
                <a:ea typeface="標楷體" pitchFamily="65" charset="-120"/>
              </a:rPr>
              <a:t>律法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u"/>
              <a:defRPr/>
            </a:pPr>
            <a:endParaRPr lang="en-US" altLang="zh-TW" sz="3200" kern="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940EEF-DA32-47AC-8C83-5953606CE92B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圓角矩形 31"/>
          <p:cNvSpPr/>
          <p:nvPr/>
        </p:nvSpPr>
        <p:spPr>
          <a:xfrm>
            <a:off x="5822950" y="4314825"/>
            <a:ext cx="1584325" cy="3365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>
              <a:solidFill>
                <a:prstClr val="white"/>
              </a:solidFill>
            </a:endParaRPr>
          </a:p>
        </p:txBody>
      </p:sp>
      <p:sp>
        <p:nvSpPr>
          <p:cNvPr id="29" name="圓角矩形 28"/>
          <p:cNvSpPr/>
          <p:nvPr/>
        </p:nvSpPr>
        <p:spPr>
          <a:xfrm>
            <a:off x="5778500" y="3740150"/>
            <a:ext cx="1582738" cy="3365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>
              <a:solidFill>
                <a:prstClr val="white"/>
              </a:solidFill>
            </a:endParaRPr>
          </a:p>
        </p:txBody>
      </p:sp>
      <p:sp>
        <p:nvSpPr>
          <p:cNvPr id="19" name="圓角矩形 18"/>
          <p:cNvSpPr/>
          <p:nvPr/>
        </p:nvSpPr>
        <p:spPr>
          <a:xfrm>
            <a:off x="5735638" y="3092450"/>
            <a:ext cx="1584325" cy="3365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216F58-1438-47DA-AFA8-632F75E5FD24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47</a:t>
            </a:fld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28588" y="90488"/>
            <a:ext cx="2430462" cy="212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HK" alt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古蘭經</a:t>
            </a:r>
            <a:endParaRPr lang="en-US" altLang="zh-HK" sz="4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algn="ctr">
              <a:defRPr/>
            </a:pPr>
            <a:r>
              <a:rPr lang="zh-HK" alt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的</a:t>
            </a:r>
            <a:endParaRPr lang="en-US" altLang="zh-HK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algn="ctr">
              <a:defRPr/>
            </a:pPr>
            <a:r>
              <a:rPr lang="zh-HK" alt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流傳</a:t>
            </a:r>
          </a:p>
        </p:txBody>
      </p:sp>
      <p:sp>
        <p:nvSpPr>
          <p:cNvPr id="4" name="圓角矩形 3"/>
          <p:cNvSpPr/>
          <p:nvPr/>
        </p:nvSpPr>
        <p:spPr>
          <a:xfrm>
            <a:off x="4275138" y="160338"/>
            <a:ext cx="1355725" cy="5762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>
              <a:solidFill>
                <a:prstClr val="white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297363" y="39688"/>
            <a:ext cx="140176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HK" alt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安拉</a:t>
            </a:r>
          </a:p>
        </p:txBody>
      </p:sp>
      <p:sp>
        <p:nvSpPr>
          <p:cNvPr id="7" name="圓角矩形 6"/>
          <p:cNvSpPr/>
          <p:nvPr/>
        </p:nvSpPr>
        <p:spPr>
          <a:xfrm>
            <a:off x="3765550" y="1016000"/>
            <a:ext cx="2447925" cy="3968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>
              <a:solidFill>
                <a:prstClr val="white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776663" y="952500"/>
            <a:ext cx="248443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HK" alt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哲布拉依天使</a:t>
            </a:r>
          </a:p>
        </p:txBody>
      </p:sp>
      <p:sp>
        <p:nvSpPr>
          <p:cNvPr id="9" name="圓角矩形 8"/>
          <p:cNvSpPr/>
          <p:nvPr/>
        </p:nvSpPr>
        <p:spPr>
          <a:xfrm>
            <a:off x="3729038" y="1697038"/>
            <a:ext cx="2484437" cy="4254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>
              <a:solidFill>
                <a:prstClr val="white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614738" y="1628775"/>
            <a:ext cx="280828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HK" alt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穆罕默德聖人</a:t>
            </a:r>
          </a:p>
        </p:txBody>
      </p:sp>
      <p:sp>
        <p:nvSpPr>
          <p:cNvPr id="11" name="橢圓 10"/>
          <p:cNvSpPr/>
          <p:nvPr/>
        </p:nvSpPr>
        <p:spPr>
          <a:xfrm>
            <a:off x="2644775" y="2420938"/>
            <a:ext cx="1584325" cy="4175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>
              <a:solidFill>
                <a:prstClr val="white"/>
              </a:solidFill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5673725" y="2420938"/>
            <a:ext cx="1582738" cy="4222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>
              <a:solidFill>
                <a:prstClr val="white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867025" y="2366963"/>
            <a:ext cx="11398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HK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itchFamily="18" charset="-120"/>
              </a:rPr>
              <a:t>口頭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6037263" y="2370138"/>
            <a:ext cx="982662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HK" alt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文字</a:t>
            </a:r>
          </a:p>
        </p:txBody>
      </p:sp>
      <p:sp>
        <p:nvSpPr>
          <p:cNvPr id="15" name="圓角矩形 14"/>
          <p:cNvSpPr/>
          <p:nvPr/>
        </p:nvSpPr>
        <p:spPr>
          <a:xfrm>
            <a:off x="2644775" y="3044825"/>
            <a:ext cx="1584325" cy="431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>
              <a:solidFill>
                <a:prstClr val="white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2686050" y="3000375"/>
            <a:ext cx="15843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HK" alt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聖伴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5735638" y="2982913"/>
            <a:ext cx="1584325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HK" alt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聖伴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5786438" y="3643313"/>
            <a:ext cx="1584325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HK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艾布伯克</a:t>
            </a:r>
          </a:p>
        </p:txBody>
      </p:sp>
      <p:sp>
        <p:nvSpPr>
          <p:cNvPr id="25" name="文字方塊 24"/>
          <p:cNvSpPr txBox="1"/>
          <p:nvPr/>
        </p:nvSpPr>
        <p:spPr>
          <a:xfrm>
            <a:off x="5842000" y="4233863"/>
            <a:ext cx="1455738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HK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奧斯曼</a:t>
            </a:r>
          </a:p>
        </p:txBody>
      </p:sp>
      <p:sp>
        <p:nvSpPr>
          <p:cNvPr id="26" name="圓角矩形 25"/>
          <p:cNvSpPr/>
          <p:nvPr/>
        </p:nvSpPr>
        <p:spPr>
          <a:xfrm>
            <a:off x="0" y="6021388"/>
            <a:ext cx="9906000" cy="792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>
              <a:solidFill>
                <a:prstClr val="white"/>
              </a:solidFill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2792413" y="6165850"/>
            <a:ext cx="432117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dist">
              <a:defRPr/>
            </a:pPr>
            <a:r>
              <a:rPr lang="zh-HK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我們這世代</a:t>
            </a:r>
          </a:p>
        </p:txBody>
      </p:sp>
      <p:sp>
        <p:nvSpPr>
          <p:cNvPr id="30" name="圓角矩形 29"/>
          <p:cNvSpPr/>
          <p:nvPr/>
        </p:nvSpPr>
        <p:spPr>
          <a:xfrm>
            <a:off x="6824663" y="4946650"/>
            <a:ext cx="1944687" cy="3365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>
              <a:solidFill>
                <a:prstClr val="white"/>
              </a:solidFill>
            </a:endParaRPr>
          </a:p>
        </p:txBody>
      </p:sp>
      <p:sp>
        <p:nvSpPr>
          <p:cNvPr id="31" name="圓角矩形 30"/>
          <p:cNvSpPr/>
          <p:nvPr/>
        </p:nvSpPr>
        <p:spPr>
          <a:xfrm>
            <a:off x="4521200" y="4946650"/>
            <a:ext cx="1901825" cy="3365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>
              <a:solidFill>
                <a:prstClr val="white"/>
              </a:solidFill>
            </a:endParaRPr>
          </a:p>
        </p:txBody>
      </p:sp>
      <p:sp>
        <p:nvSpPr>
          <p:cNvPr id="28" name="文字方塊 27"/>
          <p:cNvSpPr txBox="1">
            <a:spLocks noChangeArrowheads="1"/>
          </p:cNvSpPr>
          <p:nvPr/>
        </p:nvSpPr>
        <p:spPr bwMode="auto">
          <a:xfrm>
            <a:off x="4448175" y="4854575"/>
            <a:ext cx="2047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HK" altLang="en-US" sz="2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伊斯坦堡古本</a:t>
            </a:r>
          </a:p>
        </p:txBody>
      </p:sp>
      <p:sp>
        <p:nvSpPr>
          <p:cNvPr id="80896" name="文字方塊 80895"/>
          <p:cNvSpPr txBox="1">
            <a:spLocks noChangeArrowheads="1"/>
          </p:cNvSpPr>
          <p:nvPr/>
        </p:nvSpPr>
        <p:spPr bwMode="auto">
          <a:xfrm>
            <a:off x="6861175" y="4884738"/>
            <a:ext cx="18716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HK" altLang="en-US" sz="24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塔什干古本</a:t>
            </a:r>
          </a:p>
        </p:txBody>
      </p:sp>
      <p:sp>
        <p:nvSpPr>
          <p:cNvPr id="80899" name="向下箭號 80898"/>
          <p:cNvSpPr/>
          <p:nvPr/>
        </p:nvSpPr>
        <p:spPr>
          <a:xfrm>
            <a:off x="4889500" y="747713"/>
            <a:ext cx="128588" cy="268287"/>
          </a:xfrm>
          <a:prstGeom prst="downArrow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>
              <a:solidFill>
                <a:prstClr val="white"/>
              </a:solidFill>
            </a:endParaRPr>
          </a:p>
        </p:txBody>
      </p:sp>
      <p:sp>
        <p:nvSpPr>
          <p:cNvPr id="37" name="向下箭號 36"/>
          <p:cNvSpPr/>
          <p:nvPr/>
        </p:nvSpPr>
        <p:spPr>
          <a:xfrm>
            <a:off x="3398838" y="2824163"/>
            <a:ext cx="168275" cy="220662"/>
          </a:xfrm>
          <a:prstGeom prst="downArrow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>
              <a:solidFill>
                <a:prstClr val="white"/>
              </a:solidFill>
            </a:endParaRPr>
          </a:p>
        </p:txBody>
      </p:sp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392238"/>
            <a:ext cx="15875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向下箭號 39"/>
          <p:cNvSpPr/>
          <p:nvPr/>
        </p:nvSpPr>
        <p:spPr>
          <a:xfrm>
            <a:off x="6515100" y="3433763"/>
            <a:ext cx="101600" cy="268287"/>
          </a:xfrm>
          <a:prstGeom prst="downArrow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>
              <a:solidFill>
                <a:prstClr val="white"/>
              </a:solidFill>
            </a:endParaRPr>
          </a:p>
        </p:txBody>
      </p:sp>
      <p:sp>
        <p:nvSpPr>
          <p:cNvPr id="41" name="向下箭號 40"/>
          <p:cNvSpPr/>
          <p:nvPr/>
        </p:nvSpPr>
        <p:spPr>
          <a:xfrm>
            <a:off x="6527800" y="4073525"/>
            <a:ext cx="101600" cy="268288"/>
          </a:xfrm>
          <a:prstGeom prst="downArrow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>
              <a:solidFill>
                <a:prstClr val="white"/>
              </a:solidFill>
            </a:endParaRPr>
          </a:p>
        </p:txBody>
      </p:sp>
      <p:cxnSp>
        <p:nvCxnSpPr>
          <p:cNvPr id="80901" name="直線單箭頭接點 80900"/>
          <p:cNvCxnSpPr>
            <a:endCxn id="11" idx="0"/>
          </p:cNvCxnSpPr>
          <p:nvPr/>
        </p:nvCxnSpPr>
        <p:spPr>
          <a:xfrm flipH="1">
            <a:off x="3436938" y="1989138"/>
            <a:ext cx="292100" cy="4318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直線單箭頭接點 48"/>
          <p:cNvCxnSpPr/>
          <p:nvPr/>
        </p:nvCxnSpPr>
        <p:spPr>
          <a:xfrm>
            <a:off x="6213475" y="1989138"/>
            <a:ext cx="273050" cy="37782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3" name="向下箭號 52"/>
          <p:cNvSpPr/>
          <p:nvPr/>
        </p:nvSpPr>
        <p:spPr>
          <a:xfrm>
            <a:off x="6486525" y="2843213"/>
            <a:ext cx="168275" cy="220662"/>
          </a:xfrm>
          <a:prstGeom prst="downArrow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>
              <a:solidFill>
                <a:prstClr val="white"/>
              </a:solidFill>
            </a:endParaRPr>
          </a:p>
        </p:txBody>
      </p:sp>
      <p:cxnSp>
        <p:nvCxnSpPr>
          <p:cNvPr id="54" name="直線單箭頭接點 53"/>
          <p:cNvCxnSpPr/>
          <p:nvPr/>
        </p:nvCxnSpPr>
        <p:spPr>
          <a:xfrm flipH="1">
            <a:off x="5676900" y="4654550"/>
            <a:ext cx="292100" cy="27305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直線單箭頭接點 54"/>
          <p:cNvCxnSpPr/>
          <p:nvPr/>
        </p:nvCxnSpPr>
        <p:spPr>
          <a:xfrm>
            <a:off x="7107238" y="4646613"/>
            <a:ext cx="300037" cy="300037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0911" name="直線單箭頭接點 80910"/>
          <p:cNvCxnSpPr>
            <a:stCxn id="16" idx="2"/>
          </p:cNvCxnSpPr>
          <p:nvPr/>
        </p:nvCxnSpPr>
        <p:spPr>
          <a:xfrm>
            <a:off x="3478213" y="3524250"/>
            <a:ext cx="0" cy="252571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單箭頭接點 58"/>
          <p:cNvCxnSpPr/>
          <p:nvPr/>
        </p:nvCxnSpPr>
        <p:spPr>
          <a:xfrm>
            <a:off x="7905750" y="5316538"/>
            <a:ext cx="0" cy="70485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單箭頭接點 59"/>
          <p:cNvCxnSpPr/>
          <p:nvPr/>
        </p:nvCxnSpPr>
        <p:spPr>
          <a:xfrm>
            <a:off x="5313363" y="5316538"/>
            <a:ext cx="0" cy="687387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80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60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80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1" dur="2000"/>
                                        <p:tgtEl>
                                          <p:spTgt spid="80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9" grpId="0" animBg="1"/>
      <p:bldP spid="19" grpId="0" animBg="1"/>
      <p:bldP spid="4" grpId="0" animBg="1"/>
      <p:bldP spid="5" grpId="0"/>
      <p:bldP spid="7" grpId="0" animBg="1"/>
      <p:bldP spid="8" grpId="0"/>
      <p:bldP spid="9" grpId="0" animBg="1"/>
      <p:bldP spid="10" grpId="0"/>
      <p:bldP spid="11" grpId="0" animBg="1"/>
      <p:bldP spid="13" grpId="0" animBg="1"/>
      <p:bldP spid="12" grpId="0"/>
      <p:bldP spid="14" grpId="0"/>
      <p:bldP spid="15" grpId="0" animBg="1"/>
      <p:bldP spid="16" grpId="0"/>
      <p:bldP spid="18" grpId="0"/>
      <p:bldP spid="17" grpId="0"/>
      <p:bldP spid="25" grpId="0"/>
      <p:bldP spid="26" grpId="0" animBg="1"/>
      <p:bldP spid="27" grpId="0"/>
      <p:bldP spid="30" grpId="0" animBg="1"/>
      <p:bldP spid="31" grpId="0" animBg="1"/>
      <p:bldP spid="28" grpId="0"/>
      <p:bldP spid="80896" grpId="0"/>
      <p:bldP spid="80899" grpId="0" animBg="1"/>
      <p:bldP spid="37" grpId="0" animBg="1"/>
      <p:bldP spid="40" grpId="0" animBg="1"/>
      <p:bldP spid="41" grpId="0" animBg="1"/>
      <p:bldP spid="5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49313" y="2205038"/>
            <a:ext cx="8648700" cy="3252787"/>
          </a:xfrm>
        </p:spPr>
        <p:txBody>
          <a:bodyPr lIns="90488" tIns="44450" rIns="90488" bIns="44450"/>
          <a:lstStyle/>
          <a:p>
            <a:pPr eaLnBrk="1" hangingPunct="1">
              <a:lnSpc>
                <a:spcPct val="140000"/>
              </a:lnSpc>
              <a:buFont typeface="Wingdings" pitchFamily="2" charset="2"/>
              <a:buChar char="l"/>
            </a:pPr>
            <a:r>
              <a:rPr lang="zh-HK" altLang="en-US" sz="3200" smtClean="0">
                <a:latin typeface="標楷體" pitchFamily="65" charset="-120"/>
                <a:ea typeface="標楷體" pitchFamily="65" charset="-120"/>
              </a:rPr>
              <a:t>是穆斯林指導人生的基礎</a:t>
            </a:r>
            <a:endParaRPr lang="en-US" altLang="zh-HK" sz="320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140000"/>
              </a:lnSpc>
              <a:buFont typeface="Wingdings" pitchFamily="2" charset="2"/>
              <a:buChar char="l"/>
            </a:pPr>
            <a:r>
              <a:rPr lang="zh-HK" altLang="en-US" sz="3200" smtClean="0">
                <a:latin typeface="標楷體" pitchFamily="65" charset="-120"/>
                <a:ea typeface="標楷體" pitchFamily="65" charset="-120"/>
              </a:rPr>
              <a:t>經由哲布拉依天使啟示穆罕默德聖人</a:t>
            </a:r>
            <a:r>
              <a:rPr lang="en-US" altLang="zh-HK" sz="180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HK" altLang="en-US" sz="1800" smtClean="0">
                <a:latin typeface="標楷體" pitchFamily="65" charset="-120"/>
                <a:ea typeface="標楷體" pitchFamily="65" charset="-120"/>
              </a:rPr>
              <a:t>求主賜他福安</a:t>
            </a:r>
            <a:r>
              <a:rPr lang="en-US" altLang="zh-HK" sz="1800" smtClean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eaLnBrk="1" hangingPunct="1">
              <a:lnSpc>
                <a:spcPct val="140000"/>
              </a:lnSpc>
              <a:buFont typeface="Wingdings" pitchFamily="2" charset="2"/>
              <a:buChar char="l"/>
            </a:pPr>
            <a:r>
              <a:rPr lang="zh-HK" altLang="en-US" sz="3200" smtClean="0">
                <a:latin typeface="標楷體" pitchFamily="65" charset="-120"/>
                <a:ea typeface="標楷體" pitchFamily="65" charset="-120"/>
              </a:rPr>
              <a:t>真主給人類最後的啟示</a:t>
            </a:r>
            <a:endParaRPr lang="en-US" altLang="zh-HK" sz="320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140000"/>
              </a:lnSpc>
              <a:buFont typeface="Wingdings" pitchFamily="2" charset="2"/>
              <a:buChar char="l"/>
            </a:pPr>
            <a:r>
              <a:rPr lang="zh-HK" altLang="en-US" sz="3200" smtClean="0">
                <a:latin typeface="標楷體" pitchFamily="65" charset="-120"/>
                <a:ea typeface="標楷體" pitchFamily="65" charset="-120"/>
              </a:rPr>
              <a:t>以阿拉伯語及古萊氏族的方言保存</a:t>
            </a:r>
            <a:endParaRPr lang="en-US" altLang="zh-TW" sz="320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333257-5D0E-4D26-A0F1-59E3132E19BE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48</a:t>
            </a:fld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59396" name="文字方塊 1"/>
          <p:cNvSpPr txBox="1">
            <a:spLocks noChangeArrowheads="1"/>
          </p:cNvSpPr>
          <p:nvPr/>
        </p:nvSpPr>
        <p:spPr bwMode="auto">
          <a:xfrm>
            <a:off x="992188" y="1484313"/>
            <a:ext cx="2447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HK" altLang="en-US" sz="40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古蘭經：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4232275" y="188913"/>
            <a:ext cx="1728788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HK" alt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小結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73113" y="1125538"/>
            <a:ext cx="8648700" cy="5256212"/>
          </a:xfrm>
        </p:spPr>
        <p:txBody>
          <a:bodyPr lIns="90488" tIns="44450" rIns="90488" bIns="44450"/>
          <a:lstStyle/>
          <a:p>
            <a:pPr eaLnBrk="1" hangingPunct="1">
              <a:lnSpc>
                <a:spcPct val="110000"/>
              </a:lnSpc>
              <a:buFont typeface="Wingdings" pitchFamily="2" charset="2"/>
              <a:buChar char="l"/>
            </a:pPr>
            <a:r>
              <a:rPr lang="zh-HK" altLang="en-US" sz="2800" smtClean="0">
                <a:latin typeface="標楷體" pitchFamily="65" charset="-120"/>
                <a:ea typeface="標楷體" pitchFamily="65" charset="-120"/>
              </a:rPr>
              <a:t>自穆聖年代至今，不斷有大量能背誦全本古蘭經者，使古蘭經能被保存</a:t>
            </a:r>
            <a:endParaRPr lang="en-US" altLang="zh-HK" sz="280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Char char="l"/>
            </a:pPr>
            <a:r>
              <a:rPr lang="zh-HK" altLang="en-US" sz="2800" smtClean="0">
                <a:latin typeface="標楷體" pitchFamily="65" charset="-120"/>
                <a:ea typeface="標楷體" pitchFamily="65" charset="-120"/>
              </a:rPr>
              <a:t>穆聖年代最古老的古蘭經仍保留可作鑑證</a:t>
            </a:r>
            <a:endParaRPr lang="en-US" altLang="zh-HK" sz="280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Char char="l"/>
            </a:pPr>
            <a:r>
              <a:rPr lang="zh-HK" altLang="en-US" sz="2800" smtClean="0">
                <a:latin typeface="標楷體" pitchFamily="65" charset="-120"/>
                <a:ea typeface="標楷體" pitchFamily="65" charset="-120"/>
              </a:rPr>
              <a:t>任何抄寫員的錯誤都會被朗誦家</a:t>
            </a:r>
            <a:r>
              <a:rPr lang="en-US" altLang="zh-HK" sz="280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HK" sz="2800" b="1" i="1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Hafiz</a:t>
            </a:r>
            <a:r>
              <a:rPr lang="en-US" altLang="zh-HK" sz="280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HK" altLang="en-US" sz="2800" smtClean="0">
                <a:latin typeface="標楷體" pitchFamily="65" charset="-120"/>
                <a:ea typeface="標楷體" pitchFamily="65" charset="-120"/>
              </a:rPr>
              <a:t>所糾正</a:t>
            </a:r>
            <a:endParaRPr lang="en-US" altLang="zh-HK" sz="280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Char char="l"/>
            </a:pPr>
            <a:r>
              <a:rPr lang="zh-HK" altLang="en-US" sz="2800" smtClean="0">
                <a:latin typeface="標楷體" pitchFamily="65" charset="-120"/>
                <a:ea typeface="標楷體" pitchFamily="65" charset="-120"/>
              </a:rPr>
              <a:t>而任何朗誦家的錯誤可由其他朗誦家及印行本糾正</a:t>
            </a:r>
            <a:endParaRPr lang="en-US" altLang="zh-HK" sz="280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Char char="l"/>
            </a:pPr>
            <a:r>
              <a:rPr lang="zh-HK" altLang="en-US" sz="2800" smtClean="0">
                <a:latin typeface="標楷體" pitchFamily="65" charset="-120"/>
                <a:ea typeface="標楷體" pitchFamily="65" charset="-120"/>
              </a:rPr>
              <a:t>故有多重保障，以確保古蘭經保存全整</a:t>
            </a:r>
            <a:endParaRPr lang="en-US" altLang="zh-HK" sz="280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Char char="l"/>
            </a:pPr>
            <a:r>
              <a:rPr lang="zh-HK" altLang="en-US" sz="2800" smtClean="0">
                <a:latin typeface="標楷體" pitchFamily="65" charset="-120"/>
                <a:ea typeface="標楷體" pitchFamily="65" charset="-120"/>
              </a:rPr>
              <a:t>每年齋月，全世界各地的清真寺，都會把整本古蘭經朗誦一次，穆民大眾可細心聆聽</a:t>
            </a:r>
            <a:endParaRPr lang="en-US" altLang="zh-HK" sz="280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Char char="l"/>
            </a:pPr>
            <a:r>
              <a:rPr lang="zh-HK" altLang="en-US" sz="2800" smtClean="0">
                <a:latin typeface="標楷體" pitchFamily="65" charset="-120"/>
                <a:ea typeface="標楷體" pitchFamily="65" charset="-120"/>
              </a:rPr>
              <a:t>真主是古蘭經的最終保護者</a:t>
            </a:r>
            <a:endParaRPr lang="en-US" altLang="zh-TW" sz="280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3B924-C938-417A-B51A-6FE845EB2F85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49</a:t>
            </a:fld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232275" y="188913"/>
            <a:ext cx="1728788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HK" altLang="en-US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小結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04850" y="620713"/>
            <a:ext cx="3527425" cy="593725"/>
          </a:xfrm>
        </p:spPr>
        <p:txBody>
          <a:bodyPr lIns="90488" tIns="44450" rIns="90488" bIns="44450"/>
          <a:lstStyle/>
          <a:p>
            <a:pPr eaLnBrk="1" hangingPunct="1"/>
            <a:r>
              <a:rPr lang="zh-TW" altLang="en-US" sz="4000" b="1" smtClean="0">
                <a:latin typeface="標楷體" pitchFamily="65" charset="-120"/>
                <a:ea typeface="標楷體" pitchFamily="65" charset="-120"/>
              </a:rPr>
              <a:t>啟示的概念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16013" y="1557338"/>
            <a:ext cx="7673975" cy="4083050"/>
          </a:xfrm>
        </p:spPr>
        <p:txBody>
          <a:bodyPr lIns="90488" tIns="44450" rIns="90488" bIns="44450"/>
          <a:lstStyle/>
          <a:p>
            <a:pPr algn="ctr" eaLnBrk="1" hangingPunct="1">
              <a:buFont typeface="Wingdings" pitchFamily="2" charset="2"/>
              <a:buNone/>
            </a:pPr>
            <a:r>
              <a:rPr lang="zh-TW" altLang="en-US" sz="3700" b="1" smtClean="0">
                <a:latin typeface="標楷體" pitchFamily="65" charset="-120"/>
                <a:ea typeface="標楷體" pitchFamily="65" charset="-120"/>
              </a:rPr>
              <a:t>真主與人類的溝通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zh-TW" altLang="en-US" sz="3700" b="1" smtClean="0">
                <a:latin typeface="標楷體" pitchFamily="65" charset="-120"/>
                <a:ea typeface="標楷體" pitchFamily="65" charset="-120"/>
              </a:rPr>
              <a:t>↓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zh-TW" altLang="en-US" sz="3700" b="1" smtClean="0">
                <a:latin typeface="標楷體" pitchFamily="65" charset="-120"/>
                <a:ea typeface="標楷體" pitchFamily="65" charset="-120"/>
              </a:rPr>
              <a:t>真主指引人類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zh-TW" altLang="en-US" sz="3700" b="1" smtClean="0">
                <a:latin typeface="標楷體" pitchFamily="65" charset="-120"/>
                <a:ea typeface="標楷體" pitchFamily="65" charset="-120"/>
              </a:rPr>
              <a:t>↓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zh-TW" altLang="en-US" sz="3700" b="1" smtClean="0">
                <a:latin typeface="標楷體" pitchFamily="65" charset="-120"/>
                <a:ea typeface="標楷體" pitchFamily="65" charset="-120"/>
              </a:rPr>
              <a:t>使人成為成功的</a:t>
            </a:r>
            <a:r>
              <a:rPr lang="zh-TW" altLang="en-US" sz="3700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代理者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en-US" altLang="zh-TW" sz="2600" b="1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600" b="1" smtClean="0">
                <a:latin typeface="標楷體" pitchFamily="65" charset="-120"/>
                <a:ea typeface="標楷體" pitchFamily="65" charset="-120"/>
              </a:rPr>
              <a:t>古蘭經 </a:t>
            </a:r>
            <a:r>
              <a:rPr lang="en-US" altLang="zh-TW" sz="2600" b="1" smtClean="0">
                <a:latin typeface="標楷體" pitchFamily="65" charset="-120"/>
                <a:ea typeface="標楷體" pitchFamily="65" charset="-120"/>
              </a:rPr>
              <a:t>2:30)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2C557E-691B-444F-90CF-EC0B46BC224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219200" y="1557338"/>
            <a:ext cx="7315200" cy="2557462"/>
          </a:xfrm>
        </p:spPr>
        <p:txBody>
          <a:bodyPr lIns="90488" tIns="44450" rIns="90488" bIns="44450"/>
          <a:lstStyle/>
          <a:p>
            <a:pPr marL="374650" indent="-374650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「阿丹的子孫啊！如果你們同族中的使者來對你們講述我的跡象，那末，凡敬畏而修身者，將來都沒有恐懼，也不憂愁。」</a:t>
            </a:r>
          </a:p>
        </p:txBody>
      </p:sp>
      <p:sp>
        <p:nvSpPr>
          <p:cNvPr id="61443" name="AutoShape 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193088" y="6165850"/>
            <a:ext cx="533400" cy="457200"/>
          </a:xfrm>
          <a:prstGeom prst="actionButtonBackPrevious">
            <a:avLst/>
          </a:prstGeom>
          <a:solidFill>
            <a:srgbClr val="FF99CC"/>
          </a:solidFill>
          <a:ln w="12700">
            <a:solidFill>
              <a:srgbClr val="FF99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80000"/>
              </a:spcBef>
              <a:buClr>
                <a:srgbClr val="444D26"/>
              </a:buClr>
              <a:buSzPct val="75000"/>
              <a:buFont typeface="Wingdings" pitchFamily="2" charset="2"/>
              <a:buChar char="q"/>
            </a:pPr>
            <a:endParaRPr lang="zh-TW" altLang="en-US" sz="3200" b="1">
              <a:solidFill>
                <a:srgbClr val="000000"/>
              </a:solidFill>
              <a:latin typeface="華康中明體" pitchFamily="49" charset="-120"/>
              <a:ea typeface="華康中明體" pitchFamily="49" charset="-120"/>
            </a:endParaRP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3873500" y="6027738"/>
            <a:ext cx="241935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defTabSz="762000" eaLnBrk="0" hangingPunct="0">
              <a:lnSpc>
                <a:spcPct val="150000"/>
              </a:lnSpc>
              <a:spcBef>
                <a:spcPct val="20000"/>
              </a:spcBef>
              <a:buClr>
                <a:srgbClr val="444D26"/>
              </a:buClr>
              <a:buSzPct val="75000"/>
              <a:buFont typeface="Monotype Sorts" pitchFamily="2" charset="2"/>
              <a:buNone/>
            </a:pPr>
            <a:r>
              <a:rPr lang="en-US" altLang="zh-TW" sz="2800" b="1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(</a:t>
            </a:r>
            <a:r>
              <a:rPr lang="zh-TW" altLang="en-US" sz="2800" b="1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古蘭經 </a:t>
            </a:r>
            <a:r>
              <a:rPr lang="en-US" altLang="zh-TW" sz="2800" b="1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7</a:t>
            </a:r>
            <a:r>
              <a:rPr lang="zh-TW" altLang="en-US" sz="2800" b="1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：</a:t>
            </a:r>
            <a:r>
              <a:rPr lang="en-US" altLang="zh-TW" sz="2800" b="1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35)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E668F9-CC39-43DA-9B86-807836FBD314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50</a:t>
            </a:fld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560388" y="333375"/>
            <a:ext cx="3816350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HK" alt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真主應許賜給人類指引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196975"/>
            <a:ext cx="9144000" cy="5110163"/>
          </a:xfrm>
        </p:spPr>
        <p:txBody>
          <a:bodyPr lIns="90488" tIns="44450" rIns="90488" bIns="44450"/>
          <a:lstStyle/>
          <a:p>
            <a:pPr marL="374650" indent="-374650" eaLnBrk="1" hangingPunct="1">
              <a:lnSpc>
                <a:spcPct val="130000"/>
              </a:lnSpc>
              <a:buFont typeface="Wingdings" pitchFamily="2" charset="2"/>
              <a:buNone/>
            </a:pPr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「我確已啟示你，猶如我啟示</a:t>
            </a:r>
            <a:r>
              <a:rPr lang="zh-TW" altLang="en-US" b="1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努哈</a:t>
            </a:r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和在他之後的眾先知一樣，也猶如我啟示</a:t>
            </a:r>
            <a:r>
              <a:rPr lang="zh-TW" altLang="en-US" b="1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易卜拉欣</a:t>
            </a:r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b="1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易司馬儀</a:t>
            </a:r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b="1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易司哈格</a:t>
            </a:r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b="1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葉爾孤白</a:t>
            </a:r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各支派，以及</a:t>
            </a:r>
            <a:r>
              <a:rPr lang="zh-TW" altLang="en-US" b="1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爾撒</a:t>
            </a:r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b="1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安優卜</a:t>
            </a:r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b="1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優努司</a:t>
            </a:r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b="1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哈倫</a:t>
            </a:r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b="1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素來曼</a:t>
            </a:r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一樣。我以宰甫爾賞賜</a:t>
            </a:r>
            <a:r>
              <a:rPr lang="zh-TW" altLang="en-US" b="1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達五德</a:t>
            </a:r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。我確已派遣許多使者，他們中有我在以前告訴你的，有我未告訴你的。真主曾與</a:t>
            </a:r>
            <a:r>
              <a:rPr lang="zh-TW" altLang="en-US" b="1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穆薩</a:t>
            </a:r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對話。我曾派遣許多使者報喜訊，傳警告，以免派遣使者之後，世人對真主有任何托辭。真主是萬能的，至睿的。」</a:t>
            </a:r>
            <a:endParaRPr lang="zh-TW" altLang="en-US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2467" name="Rectangle 5"/>
          <p:cNvSpPr>
            <a:spLocks noChangeArrowheads="1"/>
          </p:cNvSpPr>
          <p:nvPr/>
        </p:nvSpPr>
        <p:spPr bwMode="auto">
          <a:xfrm>
            <a:off x="4305300" y="6072188"/>
            <a:ext cx="3271838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defTabSz="762000" eaLnBrk="0" hangingPunct="0">
              <a:lnSpc>
                <a:spcPct val="140000"/>
              </a:lnSpc>
              <a:spcBef>
                <a:spcPct val="20000"/>
              </a:spcBef>
              <a:buClr>
                <a:srgbClr val="444D26"/>
              </a:buClr>
              <a:buSzPct val="75000"/>
              <a:buFont typeface="Monotype Sorts" pitchFamily="2" charset="2"/>
              <a:buNone/>
            </a:pPr>
            <a:r>
              <a:rPr lang="en-US" altLang="zh-TW" sz="2800" b="1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(</a:t>
            </a:r>
            <a:r>
              <a:rPr lang="zh-TW" altLang="en-US" sz="2800" b="1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古蘭 </a:t>
            </a:r>
            <a:r>
              <a:rPr lang="en-US" altLang="zh-TW" sz="2800" b="1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4</a:t>
            </a:r>
            <a:r>
              <a:rPr lang="zh-TW" altLang="en-US" sz="2800" b="1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：</a:t>
            </a:r>
            <a:r>
              <a:rPr lang="en-US" altLang="zh-TW" sz="2800" b="1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163-5)</a:t>
            </a:r>
          </a:p>
        </p:txBody>
      </p:sp>
      <p:graphicFrame>
        <p:nvGraphicFramePr>
          <p:cNvPr id="62468" name="Object 6">
            <a:hlinkClick r:id="rId4" action="ppaction://hlinksldjump"/>
          </p:cNvPr>
          <p:cNvGraphicFramePr>
            <a:graphicFrameLocks noChangeAspect="1"/>
          </p:cNvGraphicFramePr>
          <p:nvPr/>
        </p:nvGraphicFramePr>
        <p:xfrm>
          <a:off x="8408988" y="6191250"/>
          <a:ext cx="606425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82" name="PhotoImpact" r:id="rId5" imgW="11854683" imgH="10392975" progId="PI3.Image">
                  <p:embed/>
                </p:oleObj>
              </mc:Choice>
              <mc:Fallback>
                <p:oleObj name="PhotoImpact" r:id="rId5" imgW="11854683" imgH="10392975" progId="PI3.Imag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08988" y="6191250"/>
                        <a:ext cx="606425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C92F64-EEB7-4FA6-831E-BA9FDFB06C0B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51</a:t>
            </a:fld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631825" y="333375"/>
            <a:ext cx="4537075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HK" alt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真主啟示歷代聖人同一訊息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196975"/>
            <a:ext cx="9144000" cy="5110163"/>
          </a:xfrm>
        </p:spPr>
        <p:txBody>
          <a:bodyPr lIns="90488" tIns="44450" rIns="90488" bIns="44450"/>
          <a:lstStyle/>
          <a:p>
            <a:pPr marL="374650" indent="-374650" eaLnBrk="1" hangingPunct="1">
              <a:lnSpc>
                <a:spcPct val="130000"/>
              </a:lnSpc>
              <a:buFont typeface="Wingdings" pitchFamily="2" charset="2"/>
              <a:buNone/>
            </a:pPr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「我確已啟示你，猶如我啟示</a:t>
            </a:r>
            <a:r>
              <a:rPr lang="zh-TW" altLang="en-US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挪亞</a:t>
            </a:r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和在他之後的眾先知一樣，也猶如我啟示</a:t>
            </a:r>
            <a:r>
              <a:rPr lang="zh-TW" altLang="en-US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亞伯拉罕</a:t>
            </a:r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以實瑪利</a:t>
            </a:r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以    撒</a:t>
            </a:r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雅    各</a:t>
            </a:r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各支派，以及</a:t>
            </a:r>
            <a:r>
              <a:rPr lang="zh-TW" altLang="en-US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耶穌</a:t>
            </a:r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arial, helvetica"/>
              </a:rPr>
              <a:t>約  伯</a:t>
            </a:r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約  拿</a:t>
            </a:r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亞倫</a:t>
            </a:r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鎖羅門</a:t>
            </a:r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一樣。我以宰甫爾賞賜</a:t>
            </a:r>
            <a:r>
              <a:rPr lang="zh-TW" altLang="en-US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大  衛</a:t>
            </a:r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。我確已派遣許多使者，他們中有我在以前告訴你的，有我未告訴你的。真主曾與</a:t>
            </a:r>
            <a:r>
              <a:rPr lang="zh-TW" altLang="en-US" b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摩西</a:t>
            </a:r>
            <a:r>
              <a:rPr lang="zh-TW" altLang="en-US" b="1" smtClean="0">
                <a:latin typeface="標楷體" pitchFamily="65" charset="-120"/>
                <a:ea typeface="標楷體" pitchFamily="65" charset="-120"/>
              </a:rPr>
              <a:t>對話。我曾派遣許多使者報喜訊，傳警告，以免派遣使者之後，世人對真主有任何托辭。真主是萬能的，至睿的。」</a:t>
            </a:r>
            <a:endParaRPr lang="zh-TW" altLang="en-US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3491" name="Rectangle 5"/>
          <p:cNvSpPr>
            <a:spLocks noChangeArrowheads="1"/>
          </p:cNvSpPr>
          <p:nvPr/>
        </p:nvSpPr>
        <p:spPr bwMode="auto">
          <a:xfrm>
            <a:off x="4305300" y="6072188"/>
            <a:ext cx="3271838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defTabSz="762000" eaLnBrk="0" hangingPunct="0">
              <a:lnSpc>
                <a:spcPct val="140000"/>
              </a:lnSpc>
              <a:spcBef>
                <a:spcPct val="20000"/>
              </a:spcBef>
              <a:buClr>
                <a:srgbClr val="444D26"/>
              </a:buClr>
              <a:buSzPct val="75000"/>
              <a:buFont typeface="Monotype Sorts" pitchFamily="2" charset="2"/>
              <a:buNone/>
            </a:pPr>
            <a:r>
              <a:rPr lang="en-US" altLang="zh-TW" sz="2800" b="1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(</a:t>
            </a:r>
            <a:r>
              <a:rPr lang="zh-TW" altLang="en-US" sz="2800" b="1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古蘭 </a:t>
            </a:r>
            <a:r>
              <a:rPr lang="en-US" altLang="zh-TW" sz="2800" b="1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4</a:t>
            </a:r>
            <a:r>
              <a:rPr lang="zh-TW" altLang="en-US" sz="2800" b="1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：</a:t>
            </a:r>
            <a:r>
              <a:rPr lang="en-US" altLang="zh-TW" sz="2800" b="1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163-5)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3E0CD8-DB87-47C0-AE83-F747056BFB7B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52</a:t>
            </a:fld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631825" y="333375"/>
            <a:ext cx="4537075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HK" alt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真主啟示歷代聖人同一訊息</a:t>
            </a:r>
          </a:p>
        </p:txBody>
      </p:sp>
      <p:sp>
        <p:nvSpPr>
          <p:cNvPr id="63494" name="AutoShape 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905750" y="6188075"/>
            <a:ext cx="533400" cy="458788"/>
          </a:xfrm>
          <a:prstGeom prst="actionButtonBackPrevious">
            <a:avLst/>
          </a:prstGeom>
          <a:solidFill>
            <a:srgbClr val="FF99CC"/>
          </a:solidFill>
          <a:ln w="12700">
            <a:solidFill>
              <a:srgbClr val="FF99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80000"/>
              </a:spcBef>
              <a:buClr>
                <a:srgbClr val="444D26"/>
              </a:buClr>
              <a:buSzPct val="75000"/>
              <a:buFont typeface="Wingdings" pitchFamily="2" charset="2"/>
              <a:buChar char="q"/>
            </a:pPr>
            <a:endParaRPr lang="zh-TW" altLang="en-US" sz="3200" b="1">
              <a:solidFill>
                <a:srgbClr val="000000"/>
              </a:solidFill>
              <a:latin typeface="華康中明體" pitchFamily="49" charset="-120"/>
              <a:ea typeface="華康中明體" pitchFamily="49" charset="-12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04850" y="1196975"/>
            <a:ext cx="8305800" cy="3959225"/>
          </a:xfrm>
        </p:spPr>
        <p:txBody>
          <a:bodyPr lIns="90488" tIns="44450" rIns="90488" bIns="44450"/>
          <a:lstStyle/>
          <a:p>
            <a:pPr marL="361950" indent="-361950" eaLnBrk="1" hangingPunct="1"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zh-TW" altLang="en-US" sz="3200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「任何人也不配與真主對話，除非啟示，或從帷幕的後面，或派一個使者，奉他的命令而啟示他所欲啟示的。他確是至尊的，確是至睿的。」</a:t>
            </a:r>
          </a:p>
          <a:p>
            <a:pPr marL="0" indent="0" eaLnBrk="1" hangingPunct="1"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zh-TW" altLang="en-US" sz="2800" b="1" dirty="0" smtClean="0">
                <a:solidFill>
                  <a:schemeClr val="tx2"/>
                </a:solidFill>
                <a:ea typeface="新細明體" pitchFamily="18" charset="-120"/>
              </a:rPr>
              <a:t> </a:t>
            </a:r>
            <a:endParaRPr lang="en-US" altLang="zh-TW" sz="2800" dirty="0" smtClean="0">
              <a:solidFill>
                <a:schemeClr val="tx2"/>
              </a:solidFill>
              <a:ea typeface="新細明體" pitchFamily="18" charset="-120"/>
            </a:endParaRPr>
          </a:p>
        </p:txBody>
      </p:sp>
      <p:sp>
        <p:nvSpPr>
          <p:cNvPr id="64515" name="AutoShape 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056688" y="6092825"/>
            <a:ext cx="533400" cy="458788"/>
          </a:xfrm>
          <a:prstGeom prst="actionButtonBackPrevious">
            <a:avLst/>
          </a:prstGeom>
          <a:solidFill>
            <a:srgbClr val="FF99CC"/>
          </a:solidFill>
          <a:ln w="12700">
            <a:solidFill>
              <a:srgbClr val="FF99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80000"/>
              </a:spcBef>
              <a:buClr>
                <a:srgbClr val="444D26"/>
              </a:buClr>
              <a:buSzPct val="75000"/>
              <a:buFont typeface="Wingdings" pitchFamily="2" charset="2"/>
              <a:buChar char="q"/>
            </a:pPr>
            <a:endParaRPr lang="zh-TW" altLang="en-US" sz="3200" b="1">
              <a:solidFill>
                <a:srgbClr val="000000"/>
              </a:solidFill>
              <a:latin typeface="華康中明體" pitchFamily="49" charset="-120"/>
              <a:ea typeface="華康中明體" pitchFamily="49" charset="-120"/>
            </a:endParaRP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4160838" y="5876925"/>
            <a:ext cx="251863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defTabSz="762000" eaLnBrk="0" hangingPunct="0">
              <a:lnSpc>
                <a:spcPct val="150000"/>
              </a:lnSpc>
              <a:spcBef>
                <a:spcPct val="20000"/>
              </a:spcBef>
              <a:buClr>
                <a:srgbClr val="444D26"/>
              </a:buClr>
              <a:buSzPct val="75000"/>
              <a:buFont typeface="Monotype Sorts" pitchFamily="2" charset="2"/>
              <a:buNone/>
            </a:pPr>
            <a:r>
              <a:rPr lang="en-US" altLang="zh-TW" sz="2800" dirty="0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(</a:t>
            </a:r>
            <a:r>
              <a:rPr lang="zh-TW" altLang="en-US" sz="2800" dirty="0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古蘭 </a:t>
            </a:r>
            <a:r>
              <a:rPr lang="en-US" altLang="zh-TW" sz="2800" dirty="0">
                <a:solidFill>
                  <a:srgbClr val="000000"/>
                </a:solidFill>
                <a:latin typeface="Times New Roman" pitchFamily="18" charset="0"/>
                <a:ea typeface="華康中明體" pitchFamily="49" charset="-120"/>
                <a:cs typeface="Times New Roman" pitchFamily="18" charset="0"/>
              </a:rPr>
              <a:t>42</a:t>
            </a:r>
            <a:r>
              <a:rPr lang="zh-TW" altLang="en-US" sz="2800" dirty="0">
                <a:solidFill>
                  <a:srgbClr val="000000"/>
                </a:solidFill>
                <a:latin typeface="Times New Roman" pitchFamily="18" charset="0"/>
                <a:ea typeface="華康中明體" pitchFamily="49" charset="-120"/>
                <a:cs typeface="Times New Roman" pitchFamily="18" charset="0"/>
              </a:rPr>
              <a:t>：</a:t>
            </a:r>
            <a:r>
              <a:rPr lang="en-US" altLang="zh-TW" sz="2800" dirty="0">
                <a:solidFill>
                  <a:srgbClr val="000000"/>
                </a:solidFill>
                <a:latin typeface="Times New Roman" pitchFamily="18" charset="0"/>
                <a:ea typeface="華康中明體" pitchFamily="49" charset="-120"/>
                <a:cs typeface="Times New Roman" pitchFamily="18" charset="0"/>
              </a:rPr>
              <a:t>51</a:t>
            </a:r>
            <a:r>
              <a:rPr lang="en-US" altLang="zh-TW" sz="2800" dirty="0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A1F2E6-2195-4DF6-AB18-D0655865F044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53</a:t>
            </a:fld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631825" y="333375"/>
            <a:ext cx="2808288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itchFamily="18" charset="-120"/>
              </a:rPr>
              <a:t>啟示的途徑</a:t>
            </a:r>
            <a:endParaRPr lang="zh-HK" alt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itchFamily="18" charset="-120"/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31825" y="1268413"/>
            <a:ext cx="8642350" cy="3379787"/>
          </a:xfrm>
        </p:spPr>
        <p:txBody>
          <a:bodyPr lIns="90488" tIns="44450" rIns="90488" bIns="44450"/>
          <a:lstStyle/>
          <a:p>
            <a:pPr marL="374650" indent="-374650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「當他長到能幫著他操作的時候，他說：</a:t>
            </a:r>
            <a:r>
              <a:rPr lang="en-US" altLang="zh-TW" sz="2800" smtClean="0"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我的小子啊！我確已</a:t>
            </a:r>
            <a:r>
              <a:rPr lang="zh-TW" altLang="en-US" sz="280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夢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見我宰你為犧牲。你考慮一下！你究竟有什麼意見？</a:t>
            </a:r>
            <a:r>
              <a:rPr lang="en-US" altLang="zh-TW" sz="2800" smtClean="0">
                <a:latin typeface="標楷體" pitchFamily="65" charset="-120"/>
                <a:ea typeface="標楷體" pitchFamily="65" charset="-120"/>
              </a:rPr>
              <a:t>』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他說：</a:t>
            </a:r>
            <a:r>
              <a:rPr lang="en-US" altLang="zh-TW" sz="2800" smtClean="0"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我的父親啊！請你執行你所奉的命令吧！如果真主意欲，你將發現我是堅忍的。</a:t>
            </a:r>
            <a:r>
              <a:rPr lang="en-US" altLang="zh-TW" sz="2800" smtClean="0">
                <a:latin typeface="標楷體" pitchFamily="65" charset="-120"/>
                <a:ea typeface="標楷體" pitchFamily="65" charset="-120"/>
              </a:rPr>
              <a:t>』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」</a:t>
            </a:r>
          </a:p>
        </p:txBody>
      </p:sp>
      <p:sp>
        <p:nvSpPr>
          <p:cNvPr id="65539" name="AutoShape 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839200" y="6140450"/>
            <a:ext cx="531813" cy="457200"/>
          </a:xfrm>
          <a:prstGeom prst="actionButtonBackPrevious">
            <a:avLst/>
          </a:prstGeom>
          <a:solidFill>
            <a:srgbClr val="FF99CC"/>
          </a:solidFill>
          <a:ln w="12700">
            <a:solidFill>
              <a:srgbClr val="FF99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80000"/>
              </a:spcBef>
              <a:buClr>
                <a:srgbClr val="444D26"/>
              </a:buClr>
              <a:buSzPct val="75000"/>
              <a:buFont typeface="Wingdings" pitchFamily="2" charset="2"/>
              <a:buChar char="q"/>
            </a:pPr>
            <a:endParaRPr lang="zh-TW" altLang="en-US" sz="3200" b="1">
              <a:solidFill>
                <a:srgbClr val="000000"/>
              </a:solidFill>
              <a:latin typeface="華康中明體" pitchFamily="49" charset="-120"/>
              <a:ea typeface="華康中明體" pitchFamily="49" charset="-120"/>
            </a:endParaRPr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4376738" y="6092825"/>
            <a:ext cx="3352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TW" sz="2800" dirty="0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(</a:t>
            </a:r>
            <a:r>
              <a:rPr lang="zh-TW" altLang="en-US" sz="2800" dirty="0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古蘭 </a:t>
            </a:r>
            <a:r>
              <a:rPr lang="en-US" altLang="zh-TW" sz="2800" dirty="0">
                <a:solidFill>
                  <a:srgbClr val="000000"/>
                </a:solidFill>
                <a:latin typeface="Times New Roman" pitchFamily="18" charset="0"/>
                <a:ea typeface="華康中明體" pitchFamily="49" charset="-120"/>
                <a:cs typeface="Times New Roman" pitchFamily="18" charset="0"/>
              </a:rPr>
              <a:t>37</a:t>
            </a:r>
            <a:r>
              <a:rPr lang="zh-TW" altLang="en-US" sz="2800" dirty="0">
                <a:solidFill>
                  <a:srgbClr val="000000"/>
                </a:solidFill>
                <a:latin typeface="Times New Roman" pitchFamily="18" charset="0"/>
                <a:ea typeface="華康中明體" pitchFamily="49" charset="-120"/>
                <a:cs typeface="Times New Roman" pitchFamily="18" charset="0"/>
              </a:rPr>
              <a:t>：</a:t>
            </a:r>
            <a:r>
              <a:rPr lang="en-US" altLang="zh-TW" sz="2800" dirty="0">
                <a:solidFill>
                  <a:srgbClr val="000000"/>
                </a:solidFill>
                <a:latin typeface="Times New Roman" pitchFamily="18" charset="0"/>
                <a:ea typeface="華康中明體" pitchFamily="49" charset="-120"/>
                <a:cs typeface="Times New Roman" pitchFamily="18" charset="0"/>
              </a:rPr>
              <a:t>102</a:t>
            </a:r>
            <a:r>
              <a:rPr lang="en-US" altLang="zh-TW" sz="2800" dirty="0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F43C3A-396C-4957-ABD2-7D044B5EC780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54</a:t>
            </a:fld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631825" y="260350"/>
            <a:ext cx="280828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HK" alt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伊布拉謙的夢像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839788" y="1557338"/>
            <a:ext cx="8151812" cy="3090862"/>
          </a:xfrm>
        </p:spPr>
        <p:txBody>
          <a:bodyPr lIns="90488" tIns="44450" rIns="90488" bIns="44450"/>
          <a:lstStyle/>
          <a:p>
            <a:pPr marL="476250" indent="-476250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「他到了那個火的附近，就有聲音喊叫他說：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在火的附近和四周的人，都蒙福祐。讚頌真主，全世界的主，超絕萬物。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』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」</a:t>
            </a:r>
          </a:p>
        </p:txBody>
      </p:sp>
      <p:sp>
        <p:nvSpPr>
          <p:cNvPr id="66563" name="AutoShape 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913813" y="6092825"/>
            <a:ext cx="531812" cy="457200"/>
          </a:xfrm>
          <a:prstGeom prst="actionButtonBackPrevious">
            <a:avLst/>
          </a:prstGeom>
          <a:solidFill>
            <a:srgbClr val="FF99CC"/>
          </a:solidFill>
          <a:ln w="12700">
            <a:solidFill>
              <a:srgbClr val="FF99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80000"/>
              </a:spcBef>
              <a:buClr>
                <a:srgbClr val="444D26"/>
              </a:buClr>
              <a:buSzPct val="75000"/>
              <a:buFont typeface="Wingdings" pitchFamily="2" charset="2"/>
              <a:buChar char="q"/>
            </a:pPr>
            <a:endParaRPr lang="zh-TW" altLang="en-US" sz="3200" b="1">
              <a:solidFill>
                <a:srgbClr val="000000"/>
              </a:solidFill>
              <a:latin typeface="華康中明體" pitchFamily="49" charset="-120"/>
              <a:ea typeface="華康中明體" pitchFamily="49" charset="-120"/>
            </a:endParaRP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5024438" y="6149975"/>
            <a:ext cx="23383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defTabSz="762000" eaLnBrk="0" hangingPunct="0"/>
            <a:r>
              <a:rPr lang="en-US" altLang="zh-TW" sz="2800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(</a:t>
            </a:r>
            <a:r>
              <a:rPr lang="zh-TW" altLang="en-US" sz="2800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古蘭 </a:t>
            </a:r>
            <a:r>
              <a:rPr lang="en-US" altLang="zh-TW" sz="2800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27</a:t>
            </a:r>
            <a:r>
              <a:rPr lang="zh-TW" altLang="en-US" sz="2800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：</a:t>
            </a:r>
            <a:r>
              <a:rPr lang="en-US" altLang="zh-TW" sz="2800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8)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73F895-EC92-4FC2-B8F0-FD6B91EF12A5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55</a:t>
            </a:fld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631825" y="260350"/>
            <a:ext cx="367347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HK" alt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真主隔著火啟示穆撒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141413" y="1268413"/>
            <a:ext cx="7545387" cy="3303587"/>
          </a:xfrm>
        </p:spPr>
        <p:txBody>
          <a:bodyPr lIns="90488" tIns="44450" rIns="90488" bIns="44450"/>
          <a:lstStyle/>
          <a:p>
            <a:pPr marL="476250" indent="-476250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「你說：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凡仇視哲布拉依的，都是因為他奉真主的命令把啟示降在你的心上，以証實古經，引導世人，並向信士們報喜。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』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」        </a:t>
            </a:r>
          </a:p>
        </p:txBody>
      </p:sp>
      <p:sp>
        <p:nvSpPr>
          <p:cNvPr id="67587" name="AutoShape 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913813" y="6092825"/>
            <a:ext cx="534987" cy="455613"/>
          </a:xfrm>
          <a:prstGeom prst="actionButtonBackPrevious">
            <a:avLst/>
          </a:prstGeom>
          <a:solidFill>
            <a:srgbClr val="FF99CC"/>
          </a:solidFill>
          <a:ln w="12700">
            <a:solidFill>
              <a:srgbClr val="FF99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80000"/>
              </a:spcBef>
              <a:buClr>
                <a:srgbClr val="444D26"/>
              </a:buClr>
              <a:buSzPct val="75000"/>
              <a:buFont typeface="Wingdings" pitchFamily="2" charset="2"/>
              <a:buChar char="q"/>
            </a:pPr>
            <a:endParaRPr lang="zh-TW" altLang="en-US" sz="3200" b="1">
              <a:solidFill>
                <a:srgbClr val="000000"/>
              </a:solidFill>
              <a:latin typeface="華康中明體" pitchFamily="49" charset="-120"/>
              <a:ea typeface="華康中明體" pitchFamily="49" charset="-120"/>
            </a:endParaRP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4592638" y="6021388"/>
            <a:ext cx="28257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defTabSz="762000" eaLnBrk="0" hangingPunct="0"/>
            <a:r>
              <a:rPr lang="en-US" altLang="zh-TW" sz="4000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(</a:t>
            </a:r>
            <a:r>
              <a:rPr lang="zh-TW" altLang="en-US" sz="2800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古蘭經 </a:t>
            </a:r>
            <a:r>
              <a:rPr lang="en-US" altLang="zh-TW" sz="2800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2</a:t>
            </a:r>
            <a:r>
              <a:rPr lang="zh-TW" altLang="en-US" sz="2800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：</a:t>
            </a:r>
            <a:r>
              <a:rPr lang="en-US" altLang="zh-TW" sz="2800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97</a:t>
            </a:r>
            <a:r>
              <a:rPr lang="en-US" altLang="zh-TW" sz="4000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D87A91-28A3-454C-8002-B5A6B8E25F0D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56</a:t>
            </a:fld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631825" y="260350"/>
            <a:ext cx="537368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HK" alt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真主派遣哲布拉依天使啟示穆聖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88950" y="1268413"/>
            <a:ext cx="8856663" cy="4537075"/>
          </a:xfrm>
        </p:spPr>
        <p:txBody>
          <a:bodyPr lIns="92075" tIns="46038" rIns="92075" bIns="46038"/>
          <a:lstStyle/>
          <a:p>
            <a:pPr marL="358775" indent="-358775" eaLnBrk="1" hangingPunct="1">
              <a:lnSpc>
                <a:spcPct val="125000"/>
              </a:lnSpc>
              <a:buFont typeface="Wingdings" pitchFamily="2" charset="2"/>
              <a:buNone/>
            </a:pP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「當穆薩為了我的會期而來，而且他的主對他說了話的時候，他說：「我的主啊！求你昭示我，以便我看見你。」主說：「你不能看見我，但你看那座山吧。如果它能在它的本位上堅定，那末，你就能看見我。」當他的主對那座山微露光華的時候，他使那座山變成粉碎的。穆薩暈倒在地上。當他甦醒的時候，他說：「我讚頌你超絕萬物，我向你悔罪，我是首先信道的。」	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		</a:t>
            </a:r>
          </a:p>
        </p:txBody>
      </p:sp>
      <p:sp>
        <p:nvSpPr>
          <p:cNvPr id="68611" name="AutoShape 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97913" y="6165850"/>
            <a:ext cx="609600" cy="457200"/>
          </a:xfrm>
          <a:prstGeom prst="actionButtonBackPrevious">
            <a:avLst/>
          </a:prstGeom>
          <a:solidFill>
            <a:srgbClr val="FF99CC"/>
          </a:solidFill>
          <a:ln w="12700">
            <a:solidFill>
              <a:srgbClr val="FF99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80000"/>
              </a:spcBef>
              <a:buClr>
                <a:srgbClr val="444D26"/>
              </a:buClr>
              <a:buSzPct val="75000"/>
              <a:buFont typeface="Wingdings" pitchFamily="2" charset="2"/>
              <a:buChar char="q"/>
            </a:pPr>
            <a:endParaRPr lang="zh-TW" altLang="en-US" sz="3200" b="1">
              <a:solidFill>
                <a:srgbClr val="000000"/>
              </a:solidFill>
              <a:latin typeface="華康中明體" pitchFamily="49" charset="-120"/>
              <a:ea typeface="華康中明體" pitchFamily="49" charset="-120"/>
            </a:endParaRPr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4160838" y="6092825"/>
            <a:ext cx="2895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r" defTabSz="762000" eaLnBrk="0" hangingPunct="0">
              <a:spcBef>
                <a:spcPct val="50000"/>
              </a:spcBef>
              <a:buClr>
                <a:srgbClr val="444D26"/>
              </a:buClr>
              <a:buSzPct val="75000"/>
              <a:buFont typeface="Monotype Sorts" pitchFamily="2" charset="2"/>
              <a:buNone/>
            </a:pPr>
            <a:r>
              <a:rPr lang="en-US" altLang="zh-TW" sz="3200">
                <a:solidFill>
                  <a:srgbClr val="000000"/>
                </a:solidFill>
                <a:latin typeface="Times New Roman" pitchFamily="18" charset="0"/>
              </a:rPr>
              <a:t>( </a:t>
            </a:r>
            <a:r>
              <a:rPr lang="zh-TW" altLang="en-US" sz="3200">
                <a:solidFill>
                  <a:srgbClr val="000000"/>
                </a:solidFill>
                <a:latin typeface="Times New Roman" pitchFamily="18" charset="0"/>
              </a:rPr>
              <a:t>古蘭經 </a:t>
            </a:r>
            <a:r>
              <a:rPr lang="en-US" altLang="zh-TW" sz="3200">
                <a:solidFill>
                  <a:srgbClr val="000000"/>
                </a:solidFill>
                <a:latin typeface="Times New Roman" pitchFamily="18" charset="0"/>
              </a:rPr>
              <a:t>7:143)</a:t>
            </a:r>
            <a:endParaRPr lang="en-US" altLang="zh-TW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9A308B-FE3F-4682-B6B4-57D40528FE7C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57</a:t>
            </a:fld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560388" y="333375"/>
            <a:ext cx="396081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HK" alt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穆撒聖人曾求見真主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88950" y="1557338"/>
            <a:ext cx="8856663" cy="2087562"/>
          </a:xfrm>
        </p:spPr>
        <p:txBody>
          <a:bodyPr lIns="92075" tIns="46038" rIns="92075" bIns="46038"/>
          <a:lstStyle/>
          <a:p>
            <a:pPr marL="476250" indent="-476250" eaLnBrk="1" hangingPunct="1">
              <a:lnSpc>
                <a:spcPct val="125000"/>
              </a:lnSpc>
              <a:buFont typeface="Wingdings" pitchFamily="2" charset="2"/>
              <a:buNone/>
            </a:pP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「</a:t>
            </a:r>
            <a:r>
              <a:rPr lang="zh-CN" altLang="en-US" sz="3200" smtClean="0">
                <a:latin typeface="標楷體" pitchFamily="65" charset="-120"/>
                <a:ea typeface="標楷體" pitchFamily="65" charset="-120"/>
              </a:rPr>
              <a:t>如果你們懷疑我所降示給我的僕人的經典，那末，你們試擬作一章，如果你們是實言的，你們就拋開安拉而喚來一般助己的。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」			</a:t>
            </a:r>
          </a:p>
        </p:txBody>
      </p:sp>
      <p:sp>
        <p:nvSpPr>
          <p:cNvPr id="69635" name="AutoShape 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97913" y="6165850"/>
            <a:ext cx="609600" cy="457200"/>
          </a:xfrm>
          <a:prstGeom prst="actionButtonBackPrevious">
            <a:avLst/>
          </a:prstGeom>
          <a:solidFill>
            <a:srgbClr val="FF99CC"/>
          </a:solidFill>
          <a:ln w="12700">
            <a:solidFill>
              <a:srgbClr val="FF99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80000"/>
              </a:spcBef>
              <a:buClr>
                <a:srgbClr val="444D26"/>
              </a:buClr>
              <a:buSzPct val="75000"/>
              <a:buFont typeface="Wingdings" pitchFamily="2" charset="2"/>
              <a:buChar char="q"/>
            </a:pPr>
            <a:endParaRPr lang="zh-TW" altLang="en-US" sz="3200" b="1">
              <a:solidFill>
                <a:srgbClr val="000000"/>
              </a:solidFill>
              <a:latin typeface="華康中明體" pitchFamily="49" charset="-120"/>
              <a:ea typeface="華康中明體" pitchFamily="49" charset="-120"/>
            </a:endParaRPr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4160838" y="6092825"/>
            <a:ext cx="2895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r" defTabSz="762000" eaLnBrk="0" hangingPunct="0">
              <a:spcBef>
                <a:spcPct val="50000"/>
              </a:spcBef>
              <a:buClr>
                <a:srgbClr val="444D26"/>
              </a:buClr>
              <a:buSzPct val="75000"/>
              <a:buFont typeface="Monotype Sorts" pitchFamily="2" charset="2"/>
              <a:buNone/>
            </a:pPr>
            <a:r>
              <a:rPr lang="en-US" altLang="zh-TW" sz="3200">
                <a:solidFill>
                  <a:srgbClr val="000000"/>
                </a:solidFill>
                <a:latin typeface="Times New Roman" pitchFamily="18" charset="0"/>
              </a:rPr>
              <a:t>( </a:t>
            </a:r>
            <a:r>
              <a:rPr lang="zh-TW" altLang="en-US" sz="3200">
                <a:solidFill>
                  <a:srgbClr val="000000"/>
                </a:solidFill>
                <a:latin typeface="Times New Roman" pitchFamily="18" charset="0"/>
              </a:rPr>
              <a:t>古蘭 </a:t>
            </a:r>
            <a:r>
              <a:rPr lang="en-US" altLang="zh-TW" sz="3200">
                <a:solidFill>
                  <a:srgbClr val="000000"/>
                </a:solidFill>
                <a:latin typeface="Times New Roman" pitchFamily="18" charset="0"/>
              </a:rPr>
              <a:t>2:23)</a:t>
            </a:r>
            <a:endParaRPr lang="en-US" altLang="zh-TW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8392EC-B378-43A8-9D7B-3AB6266E9525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58</a:t>
            </a:fld>
            <a:endParaRPr lang="en-US" dirty="0">
              <a:solidFill>
                <a:srgbClr val="444D26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88950" y="1557338"/>
            <a:ext cx="8856663" cy="2087562"/>
          </a:xfrm>
        </p:spPr>
        <p:txBody>
          <a:bodyPr lIns="92075" tIns="46038" rIns="92075" bIns="46038"/>
          <a:lstStyle/>
          <a:p>
            <a:pPr marL="476250" indent="-476250" eaLnBrk="1" hangingPunct="1">
              <a:lnSpc>
                <a:spcPct val="125000"/>
              </a:lnSpc>
              <a:buFont typeface="Wingdings" pitchFamily="2" charset="2"/>
              <a:buNone/>
            </a:pP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「</a:t>
            </a:r>
            <a:r>
              <a:rPr lang="zh-CN" altLang="en-US" sz="3200" smtClean="0">
                <a:latin typeface="標楷體" pitchFamily="65" charset="-120"/>
                <a:ea typeface="標楷體" pitchFamily="65" charset="-120"/>
              </a:rPr>
              <a:t>我確已降示教誨，我確是教誨的保護者。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」			</a:t>
            </a:r>
          </a:p>
        </p:txBody>
      </p:sp>
      <p:sp>
        <p:nvSpPr>
          <p:cNvPr id="70659" name="AutoShape 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97913" y="6165850"/>
            <a:ext cx="609600" cy="457200"/>
          </a:xfrm>
          <a:prstGeom prst="actionButtonBackPrevious">
            <a:avLst/>
          </a:prstGeom>
          <a:solidFill>
            <a:srgbClr val="FF99CC"/>
          </a:solidFill>
          <a:ln w="12700">
            <a:solidFill>
              <a:srgbClr val="FF99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80000"/>
              </a:spcBef>
              <a:buClr>
                <a:srgbClr val="444D26"/>
              </a:buClr>
              <a:buSzPct val="75000"/>
              <a:buFont typeface="Wingdings" pitchFamily="2" charset="2"/>
              <a:buChar char="q"/>
            </a:pPr>
            <a:endParaRPr lang="zh-TW" altLang="en-US" sz="3200" b="1">
              <a:solidFill>
                <a:srgbClr val="000000"/>
              </a:solidFill>
              <a:latin typeface="華康中明體" pitchFamily="49" charset="-120"/>
              <a:ea typeface="華康中明體" pitchFamily="49" charset="-120"/>
            </a:endParaRPr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4160838" y="6092825"/>
            <a:ext cx="2895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r" defTabSz="762000" eaLnBrk="0" hangingPunct="0">
              <a:spcBef>
                <a:spcPct val="50000"/>
              </a:spcBef>
              <a:buClr>
                <a:srgbClr val="444D26"/>
              </a:buClr>
              <a:buSzPct val="75000"/>
              <a:buFont typeface="Monotype Sorts" pitchFamily="2" charset="2"/>
              <a:buNone/>
            </a:pPr>
            <a:r>
              <a:rPr lang="en-US" altLang="zh-TW" sz="3200">
                <a:solidFill>
                  <a:srgbClr val="000000"/>
                </a:solidFill>
                <a:latin typeface="Times New Roman" pitchFamily="18" charset="0"/>
              </a:rPr>
              <a:t>( </a:t>
            </a:r>
            <a:r>
              <a:rPr lang="zh-TW" altLang="en-US" sz="3200">
                <a:solidFill>
                  <a:srgbClr val="000000"/>
                </a:solidFill>
                <a:latin typeface="Times New Roman" pitchFamily="18" charset="0"/>
              </a:rPr>
              <a:t>古蘭經 </a:t>
            </a:r>
            <a:r>
              <a:rPr lang="en-US" altLang="zh-TW" sz="3200">
                <a:solidFill>
                  <a:srgbClr val="000000"/>
                </a:solidFill>
                <a:latin typeface="Times New Roman" pitchFamily="18" charset="0"/>
              </a:rPr>
              <a:t>15:9)</a:t>
            </a:r>
            <a:endParaRPr lang="en-US" altLang="zh-TW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763F0E-C0CE-46BC-8FE6-E3E8494D6BD8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59</a:t>
            </a:fld>
            <a:endParaRPr lang="en-US" dirty="0">
              <a:solidFill>
                <a:srgbClr val="444D26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08313" y="6078538"/>
            <a:ext cx="4495800" cy="763587"/>
          </a:xfrm>
        </p:spPr>
        <p:txBody>
          <a:bodyPr lIns="90488" tIns="44450" rIns="90488" bIns="44450"/>
          <a:lstStyle/>
          <a:p>
            <a:pPr algn="ctr" eaLnBrk="1" hangingPunct="1">
              <a:lnSpc>
                <a:spcPct val="80000"/>
              </a:lnSpc>
            </a:pPr>
            <a:r>
              <a:rPr lang="en-US" altLang="zh-TW" sz="320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20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古蘭 </a:t>
            </a:r>
            <a:r>
              <a:rPr lang="en-US" altLang="zh-TW" sz="3200" smtClean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2:30</a:t>
            </a:r>
            <a:r>
              <a:rPr lang="en-US" altLang="zh-TW" sz="320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)</a:t>
            </a:r>
            <a:endParaRPr lang="zh-TW" altLang="en-US" sz="3200" smtClean="0">
              <a:solidFill>
                <a:schemeClr val="tx1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2038350" y="1268413"/>
            <a:ext cx="6048375" cy="3024187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42925" indent="-542925">
              <a:defRPr/>
            </a:pPr>
            <a:r>
              <a:rPr lang="zh-TW" altLang="en-US" sz="36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「當時，你的主對眾天使說：</a:t>
            </a:r>
            <a:r>
              <a:rPr lang="en-US" altLang="zh-TW" sz="36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36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我必定在大地設置一個</a:t>
            </a:r>
            <a:r>
              <a:rPr lang="zh-TW" altLang="en-US" sz="36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代理人</a:t>
            </a:r>
            <a:r>
              <a:rPr lang="zh-TW" altLang="en-US" sz="36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。</a:t>
            </a:r>
            <a:r>
              <a:rPr lang="en-US" altLang="zh-TW" sz="36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』</a:t>
            </a:r>
            <a:r>
              <a:rPr lang="zh-TW" altLang="en-US" sz="36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」</a:t>
            </a:r>
          </a:p>
          <a:p>
            <a:pPr algn="ctr">
              <a:defRPr/>
            </a:pPr>
            <a:endParaRPr lang="zh-TW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6415BC-65D4-4CF8-80DC-279159C29E28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065213" y="1484313"/>
            <a:ext cx="7696200" cy="2668587"/>
          </a:xfrm>
          <a:noFill/>
        </p:spPr>
        <p:txBody>
          <a:bodyPr lIns="90488" tIns="44450" rIns="90488" bIns="44450"/>
          <a:lstStyle/>
          <a:p>
            <a:pPr marL="476250" indent="-476250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「以前，你不會讀書，也不會寫字，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假若你會讀書寫字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，那末，反對真理的人必定懷疑。」            </a:t>
            </a:r>
            <a:endParaRPr lang="en-US" altLang="zh-TW" sz="320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1683" name="AutoShape 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82013" y="6092825"/>
            <a:ext cx="534987" cy="533400"/>
          </a:xfrm>
          <a:prstGeom prst="actionButtonBackPrevious">
            <a:avLst/>
          </a:prstGeom>
          <a:solidFill>
            <a:srgbClr val="FF99CC"/>
          </a:solidFill>
          <a:ln w="12700">
            <a:solidFill>
              <a:srgbClr val="FF99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80000"/>
              </a:spcBef>
              <a:buClr>
                <a:srgbClr val="444D26"/>
              </a:buClr>
              <a:buSzPct val="75000"/>
              <a:buFont typeface="Wingdings" pitchFamily="2" charset="2"/>
              <a:buChar char="q"/>
            </a:pPr>
            <a:endParaRPr lang="zh-TW" altLang="en-US" sz="3200" b="1">
              <a:solidFill>
                <a:srgbClr val="000000"/>
              </a:solidFill>
              <a:latin typeface="華康中明體" pitchFamily="49" charset="-120"/>
              <a:ea typeface="華康中明體" pitchFamily="49" charset="-120"/>
            </a:endParaRPr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4160838" y="6092825"/>
            <a:ext cx="2370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0" lang="en-US" altLang="zh-TW" sz="2400">
                <a:solidFill>
                  <a:srgbClr val="000000"/>
                </a:solidFill>
              </a:rPr>
              <a:t>(</a:t>
            </a:r>
            <a:r>
              <a:rPr kumimoji="0" lang="zh-TW" altLang="en-US" sz="2400">
                <a:solidFill>
                  <a:srgbClr val="000000"/>
                </a:solidFill>
              </a:rPr>
              <a:t>古蘭經 </a:t>
            </a:r>
            <a:r>
              <a:rPr kumimoji="0" lang="en-US" altLang="zh-TW" sz="2400">
                <a:solidFill>
                  <a:srgbClr val="000000"/>
                </a:solidFill>
              </a:rPr>
              <a:t>29</a:t>
            </a:r>
            <a:r>
              <a:rPr kumimoji="0" lang="zh-TW" altLang="en-US" sz="2400">
                <a:solidFill>
                  <a:srgbClr val="000000"/>
                </a:solidFill>
              </a:rPr>
              <a:t>：</a:t>
            </a:r>
            <a:r>
              <a:rPr kumimoji="0" lang="en-US" altLang="zh-TW" sz="2400">
                <a:solidFill>
                  <a:srgbClr val="000000"/>
                </a:solidFill>
              </a:rPr>
              <a:t>48)</a:t>
            </a:r>
            <a:endParaRPr kumimoji="0" lang="zh-TW" altLang="en-US" sz="240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B3356D-8DA3-44AA-A236-C393FD1C7E80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60</a:t>
            </a:fld>
            <a:endParaRPr lang="en-US" dirty="0">
              <a:solidFill>
                <a:srgbClr val="444D26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76288" y="1268413"/>
            <a:ext cx="8329612" cy="3654425"/>
          </a:xfrm>
        </p:spPr>
        <p:txBody>
          <a:bodyPr lIns="92075" tIns="46038" rIns="92075" bIns="46038"/>
          <a:lstStyle/>
          <a:p>
            <a:pPr marL="476250" indent="-476250" eaLnBrk="1" hangingPunct="1">
              <a:lnSpc>
                <a:spcPct val="140000"/>
              </a:lnSpc>
              <a:spcBef>
                <a:spcPct val="35000"/>
              </a:spcBef>
              <a:buFont typeface="Wingdings" pitchFamily="2" charset="2"/>
              <a:buNone/>
            </a:pP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「有教養的人確已成功，他記念他的主的尊名，而謹守拜功。不然，你們卻選擇今世的生活；其實，後世是更好的，是更久長的。這確是載在古經典中的，載在</a:t>
            </a:r>
            <a:r>
              <a:rPr lang="zh-TW" altLang="en-US" sz="3200" b="1" smtClean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易卜拉欣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和</a:t>
            </a:r>
            <a:r>
              <a:rPr lang="zh-TW" altLang="en-US" sz="3200" b="1" smtClean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穆薩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的經典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( </a:t>
            </a:r>
            <a:r>
              <a:rPr lang="ar-SA" altLang="zh-TW" sz="320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صُحُفِ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 )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中的。」</a:t>
            </a:r>
          </a:p>
        </p:txBody>
      </p:sp>
      <p:sp>
        <p:nvSpPr>
          <p:cNvPr id="72707" name="AutoShape 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69350" y="6092825"/>
            <a:ext cx="531813" cy="458788"/>
          </a:xfrm>
          <a:prstGeom prst="actionButtonBackPrevious">
            <a:avLst/>
          </a:prstGeom>
          <a:solidFill>
            <a:srgbClr val="FF99CC"/>
          </a:solidFill>
          <a:ln w="12700">
            <a:solidFill>
              <a:srgbClr val="FF99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80000"/>
              </a:spcBef>
              <a:buClr>
                <a:srgbClr val="444D26"/>
              </a:buClr>
              <a:buSzPct val="75000"/>
              <a:buFont typeface="Wingdings" pitchFamily="2" charset="2"/>
              <a:buChar char="q"/>
            </a:pPr>
            <a:endParaRPr lang="zh-TW" altLang="en-US" sz="3200" b="1">
              <a:solidFill>
                <a:srgbClr val="000000"/>
              </a:solidFill>
              <a:latin typeface="華康中明體" pitchFamily="49" charset="-120"/>
              <a:ea typeface="華康中明體" pitchFamily="49" charset="-120"/>
            </a:endParaRPr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4448175" y="6092825"/>
            <a:ext cx="33845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defTabSz="762000" eaLnBrk="0" hangingPunct="0"/>
            <a:r>
              <a:rPr lang="en-US" altLang="zh-TW" sz="2800">
                <a:solidFill>
                  <a:srgbClr val="000000"/>
                </a:solidFill>
                <a:latin typeface="細明體" pitchFamily="49" charset="-120"/>
                <a:ea typeface="細明體" pitchFamily="49" charset="-120"/>
              </a:rPr>
              <a:t>(</a:t>
            </a:r>
            <a:r>
              <a:rPr lang="zh-TW" altLang="en-US" sz="2800">
                <a:solidFill>
                  <a:srgbClr val="000000"/>
                </a:solidFill>
                <a:latin typeface="細明體" pitchFamily="49" charset="-120"/>
                <a:ea typeface="細明體" pitchFamily="49" charset="-120"/>
              </a:rPr>
              <a:t>古蘭經 </a:t>
            </a:r>
            <a:r>
              <a:rPr lang="en-US" altLang="zh-TW" sz="2800">
                <a:solidFill>
                  <a:srgbClr val="000000"/>
                </a:solidFill>
                <a:latin typeface="Times New Roman" pitchFamily="18" charset="0"/>
                <a:ea typeface="細明體" pitchFamily="49" charset="-120"/>
                <a:cs typeface="Times New Roman" pitchFamily="18" charset="0"/>
              </a:rPr>
              <a:t>87</a:t>
            </a:r>
            <a:r>
              <a:rPr lang="zh-TW" altLang="en-US" sz="2800">
                <a:solidFill>
                  <a:srgbClr val="000000"/>
                </a:solidFill>
                <a:latin typeface="Times New Roman" pitchFamily="18" charset="0"/>
                <a:ea typeface="細明體" pitchFamily="49" charset="-120"/>
                <a:cs typeface="Times New Roman" pitchFamily="18" charset="0"/>
              </a:rPr>
              <a:t>：</a:t>
            </a:r>
            <a:r>
              <a:rPr lang="en-US" altLang="zh-TW" sz="2800">
                <a:solidFill>
                  <a:srgbClr val="000000"/>
                </a:solidFill>
                <a:latin typeface="Times New Roman" pitchFamily="18" charset="0"/>
                <a:ea typeface="細明體" pitchFamily="49" charset="-120"/>
                <a:cs typeface="Times New Roman" pitchFamily="18" charset="0"/>
              </a:rPr>
              <a:t>14-19</a:t>
            </a:r>
            <a:r>
              <a:rPr lang="en-US" altLang="zh-TW" sz="2800">
                <a:solidFill>
                  <a:srgbClr val="000000"/>
                </a:solidFill>
                <a:latin typeface="細明體" pitchFamily="49" charset="-120"/>
                <a:ea typeface="細明體" pitchFamily="49" charset="-120"/>
              </a:rPr>
              <a:t>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E76CAD-B188-4797-9A65-CA34C7ECB87C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61</a:t>
            </a:fld>
            <a:endParaRPr lang="en-US" dirty="0">
              <a:solidFill>
                <a:srgbClr val="444D26"/>
              </a:solidFill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04850" y="1341438"/>
            <a:ext cx="8991600" cy="3810000"/>
          </a:xfrm>
        </p:spPr>
        <p:txBody>
          <a:bodyPr lIns="92075" tIns="46038" rIns="92075" bIns="46038"/>
          <a:lstStyle/>
          <a:p>
            <a:pPr marL="374650" indent="-37465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「我在</a:t>
            </a:r>
            <a:r>
              <a:rPr lang="en-US" altLang="zh-TW" sz="320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3200" b="1" smtClean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討拉特</a:t>
            </a:r>
            <a:r>
              <a:rPr lang="en-US" altLang="zh-TW" sz="320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》(</a:t>
            </a:r>
            <a:r>
              <a:rPr lang="ar-SA" altLang="zh-TW" sz="3200" b="1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التَّوْرَاةِ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320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中對他們制定以命償命，以眼償眼，以鼻償鼻，以耳償耳，以牙償牙；－切創傷，都要抵償。自願不究的人，得以抵償權自贖其罪愆。凡不依真主所降示的經典而判決的人，都是不義的。」</a:t>
            </a:r>
          </a:p>
        </p:txBody>
      </p:sp>
      <p:sp>
        <p:nvSpPr>
          <p:cNvPr id="73731" name="AutoShape 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985250" y="6165850"/>
            <a:ext cx="534988" cy="455613"/>
          </a:xfrm>
          <a:prstGeom prst="actionButtonBackPrevious">
            <a:avLst/>
          </a:prstGeom>
          <a:solidFill>
            <a:srgbClr val="FF99CC"/>
          </a:solidFill>
          <a:ln w="12700">
            <a:solidFill>
              <a:srgbClr val="FF99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80000"/>
              </a:spcBef>
              <a:buClr>
                <a:srgbClr val="444D26"/>
              </a:buClr>
              <a:buSzPct val="75000"/>
              <a:buFont typeface="Wingdings" pitchFamily="2" charset="2"/>
              <a:buChar char="q"/>
            </a:pPr>
            <a:endParaRPr lang="zh-TW" altLang="en-US" sz="3200" b="1">
              <a:solidFill>
                <a:srgbClr val="000000"/>
              </a:solidFill>
              <a:latin typeface="華康中明體" pitchFamily="49" charset="-120"/>
              <a:ea typeface="華康中明體" pitchFamily="49" charset="-120"/>
            </a:endParaRP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4737100" y="6092825"/>
            <a:ext cx="36226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zh-TW" sz="3200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( </a:t>
            </a:r>
            <a:r>
              <a:rPr lang="zh-TW" altLang="en-US" sz="3200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古蘭經 </a:t>
            </a:r>
            <a:r>
              <a:rPr lang="en-US" altLang="zh-TW" sz="3200">
                <a:solidFill>
                  <a:srgbClr val="000000"/>
                </a:solidFill>
                <a:latin typeface="Times New Roman" pitchFamily="18" charset="0"/>
                <a:ea typeface="華康中明體" pitchFamily="49" charset="-120"/>
                <a:cs typeface="Times New Roman" pitchFamily="18" charset="0"/>
              </a:rPr>
              <a:t>5:45</a:t>
            </a:r>
            <a:r>
              <a:rPr lang="en-US" altLang="zh-TW" sz="3200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 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CF0D2A-2874-4810-97EC-64F4067E1C12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62</a:t>
            </a:fld>
            <a:endParaRPr lang="en-US" dirty="0">
              <a:solidFill>
                <a:srgbClr val="444D26"/>
              </a:solidFill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60388" y="2205038"/>
            <a:ext cx="8915400" cy="990600"/>
          </a:xfrm>
        </p:spPr>
        <p:txBody>
          <a:bodyPr lIns="92075" tIns="46038" rIns="92075" bIns="46038"/>
          <a:lstStyle/>
          <a:p>
            <a:pPr marL="0" indent="0" eaLnBrk="1" hangingPunct="1">
              <a:buFont typeface="Wingdings" pitchFamily="2" charset="2"/>
              <a:buNone/>
            </a:pP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「我以</a:t>
            </a:r>
            <a:r>
              <a:rPr lang="en-US" altLang="zh-TW" sz="320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3200" b="1" smtClean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宰逋爾</a:t>
            </a:r>
            <a:r>
              <a:rPr lang="en-US" altLang="zh-TW" sz="320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》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ar-SA" altLang="zh-TW" sz="320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زَبُورًا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) 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賞賜</a:t>
            </a:r>
            <a:r>
              <a:rPr lang="zh-TW" altLang="en-US" sz="320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達五德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。」	</a:t>
            </a:r>
          </a:p>
        </p:txBody>
      </p:sp>
      <p:sp>
        <p:nvSpPr>
          <p:cNvPr id="74755" name="AutoShape 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840788" y="6092825"/>
            <a:ext cx="531812" cy="457200"/>
          </a:xfrm>
          <a:prstGeom prst="actionButtonBackPrevious">
            <a:avLst/>
          </a:prstGeom>
          <a:solidFill>
            <a:srgbClr val="FF99CC"/>
          </a:solidFill>
          <a:ln w="12700">
            <a:solidFill>
              <a:srgbClr val="FF99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80000"/>
              </a:spcBef>
              <a:buClr>
                <a:srgbClr val="444D26"/>
              </a:buClr>
              <a:buSzPct val="75000"/>
              <a:buFont typeface="Wingdings" pitchFamily="2" charset="2"/>
              <a:buChar char="q"/>
            </a:pPr>
            <a:endParaRPr lang="zh-TW" altLang="en-US" sz="3200" b="1">
              <a:solidFill>
                <a:srgbClr val="000000"/>
              </a:solidFill>
              <a:latin typeface="華康中明體" pitchFamily="49" charset="-120"/>
              <a:ea typeface="華康中明體" pitchFamily="49" charset="-120"/>
            </a:endParaRPr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4016375" y="6092825"/>
            <a:ext cx="36004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>
              <a:spcBef>
                <a:spcPct val="20000"/>
              </a:spcBef>
              <a:buClr>
                <a:srgbClr val="444D26"/>
              </a:buClr>
              <a:buSzPct val="75000"/>
              <a:buFont typeface="Monotype Sorts" pitchFamily="2" charset="2"/>
              <a:buNone/>
            </a:pPr>
            <a:r>
              <a:rPr lang="en-US" altLang="zh-TW" sz="2800" b="1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( </a:t>
            </a:r>
            <a:r>
              <a:rPr lang="zh-TW" altLang="en-US" sz="2800" b="1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古蘭經 </a:t>
            </a:r>
            <a:r>
              <a:rPr lang="en-US" altLang="zh-TW" sz="2800" b="1">
                <a:solidFill>
                  <a:srgbClr val="000000"/>
                </a:solidFill>
                <a:latin typeface="Times New Roman" pitchFamily="18" charset="0"/>
                <a:ea typeface="華康中明體" pitchFamily="49" charset="-120"/>
                <a:cs typeface="Times New Roman" pitchFamily="18" charset="0"/>
              </a:rPr>
              <a:t>4</a:t>
            </a:r>
            <a:r>
              <a:rPr lang="zh-TW" altLang="en-US" sz="2800" b="1">
                <a:solidFill>
                  <a:srgbClr val="000000"/>
                </a:solidFill>
                <a:latin typeface="Times New Roman" pitchFamily="18" charset="0"/>
                <a:ea typeface="華康中明體" pitchFamily="49" charset="-120"/>
                <a:cs typeface="Times New Roman" pitchFamily="18" charset="0"/>
              </a:rPr>
              <a:t>：</a:t>
            </a:r>
            <a:r>
              <a:rPr lang="en-US" altLang="zh-TW" sz="2800" b="1">
                <a:solidFill>
                  <a:srgbClr val="000000"/>
                </a:solidFill>
                <a:latin typeface="Times New Roman" pitchFamily="18" charset="0"/>
                <a:ea typeface="華康中明體" pitchFamily="49" charset="-120"/>
                <a:cs typeface="Times New Roman" pitchFamily="18" charset="0"/>
              </a:rPr>
              <a:t>163 </a:t>
            </a:r>
            <a:r>
              <a:rPr lang="en-US" altLang="zh-TW" sz="2800" b="1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)</a:t>
            </a:r>
            <a:endParaRPr lang="en-US" altLang="zh-TW" sz="2800" b="1">
              <a:solidFill>
                <a:srgbClr val="000000"/>
              </a:solidFill>
              <a:latin typeface="華康特粗圓體" charset="-120"/>
              <a:ea typeface="華康特粗圓體" charset="-12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531CA3-0645-475E-A0C7-4EE5E3904CF8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63</a:t>
            </a:fld>
            <a:endParaRPr lang="en-US" dirty="0">
              <a:solidFill>
                <a:srgbClr val="444D26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04850" y="1333500"/>
            <a:ext cx="8858250" cy="4191000"/>
          </a:xfrm>
        </p:spPr>
        <p:txBody>
          <a:bodyPr lIns="92075" tIns="46038" rIns="92075" bIns="46038"/>
          <a:lstStyle/>
          <a:p>
            <a:pPr marL="476250" indent="-476250" eaLnBrk="1" hangingPunct="1">
              <a:lnSpc>
                <a:spcPct val="130000"/>
              </a:lnSpc>
              <a:buFont typeface="Wingdings" pitchFamily="2" charset="2"/>
              <a:buNone/>
            </a:pP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「我在眾使者之後續派麥爾彥之子</a:t>
            </a:r>
            <a:r>
              <a:rPr lang="zh-TW" altLang="en-US" sz="3200" b="1" smtClean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爾撒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以証實在他之前的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討拉特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》(</a:t>
            </a:r>
            <a:r>
              <a:rPr lang="ar-SA" altLang="zh-TW" sz="320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التَّوْرَاةِ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 )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，並賞賜他</a:t>
            </a:r>
            <a:r>
              <a:rPr lang="en-US" altLang="zh-TW" sz="320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3200" b="1" smtClean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引支勒</a:t>
            </a:r>
            <a:r>
              <a:rPr lang="en-US" altLang="zh-TW" sz="320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》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ar-SA" altLang="zh-TW" sz="3200" smtClean="0">
                <a:latin typeface="標楷體" pitchFamily="65" charset="-120"/>
                <a:cs typeface="Times New Roman" pitchFamily="18" charset="0"/>
              </a:rPr>
              <a:t>الْإِنجِيلِ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 )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，其中有向導和光明，能証實在他之前的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討拉特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，並作敬畏者的向導和勸諫。」	</a:t>
            </a:r>
          </a:p>
        </p:txBody>
      </p:sp>
      <p:sp>
        <p:nvSpPr>
          <p:cNvPr id="75779" name="AutoShape 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840788" y="6092825"/>
            <a:ext cx="534987" cy="457200"/>
          </a:xfrm>
          <a:prstGeom prst="actionButtonBackPrevious">
            <a:avLst/>
          </a:prstGeom>
          <a:solidFill>
            <a:srgbClr val="FF99CC"/>
          </a:solidFill>
          <a:ln w="12700">
            <a:solidFill>
              <a:srgbClr val="FF99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80000"/>
              </a:spcBef>
              <a:buClr>
                <a:srgbClr val="444D26"/>
              </a:buClr>
              <a:buSzPct val="75000"/>
              <a:buFont typeface="Wingdings" pitchFamily="2" charset="2"/>
              <a:buChar char="q"/>
            </a:pPr>
            <a:endParaRPr lang="zh-TW" altLang="en-US" sz="3200" b="1">
              <a:solidFill>
                <a:srgbClr val="000000"/>
              </a:solidFill>
              <a:latin typeface="華康中明體" pitchFamily="49" charset="-120"/>
              <a:ea typeface="華康中明體" pitchFamily="49" charset="-120"/>
            </a:endParaRPr>
          </a:p>
        </p:txBody>
      </p:sp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4232275" y="6092825"/>
            <a:ext cx="25987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defTabSz="762000" eaLnBrk="0" hangingPunct="0">
              <a:spcBef>
                <a:spcPct val="20000"/>
              </a:spcBef>
              <a:buClr>
                <a:srgbClr val="444D26"/>
              </a:buClr>
              <a:buSzPct val="75000"/>
              <a:buFont typeface="Monotype Sorts" pitchFamily="2" charset="2"/>
              <a:buNone/>
            </a:pPr>
            <a:r>
              <a:rPr lang="en-US" altLang="zh-TW" sz="3200" dirty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zh-TW" altLang="en-US" sz="3200" dirty="0">
                <a:solidFill>
                  <a:srgbClr val="000000"/>
                </a:solidFill>
                <a:latin typeface="Times New Roman" pitchFamily="18" charset="0"/>
              </a:rPr>
              <a:t>古蘭經 </a:t>
            </a:r>
            <a:r>
              <a:rPr lang="en-US" altLang="zh-TW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 :46</a:t>
            </a:r>
            <a:r>
              <a:rPr lang="en-US" altLang="zh-TW" sz="3200" dirty="0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99B441-6B4F-48A8-A672-1D8E7D72FA3B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64</a:t>
            </a:fld>
            <a:endParaRPr lang="en-US" dirty="0">
              <a:solidFill>
                <a:srgbClr val="444D26"/>
              </a:solidFill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6306" y="5893707"/>
            <a:ext cx="6181030" cy="990600"/>
          </a:xfrm>
        </p:spPr>
        <p:txBody>
          <a:bodyPr lIns="92075" tIns="46038" rIns="92075" bIns="46038"/>
          <a:lstStyle/>
          <a:p>
            <a:pPr algn="ctr" eaLnBrk="1" hangingPunct="1"/>
            <a:r>
              <a:rPr lang="en-US" altLang="zh-TW" sz="3200" b="1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200" b="1" dirty="0" smtClean="0">
                <a:latin typeface="新細明體" pitchFamily="18" charset="-120"/>
                <a:ea typeface="新細明體" pitchFamily="18" charset="-120"/>
              </a:rPr>
              <a:t>古蘭</a:t>
            </a:r>
            <a:r>
              <a:rPr lang="zh-TW" altLang="en-US" sz="3200" b="1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32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69:40-43</a:t>
            </a:r>
            <a:r>
              <a:rPr lang="en-US" altLang="zh-TW" sz="3200" b="1" dirty="0" smtClean="0">
                <a:latin typeface="標楷體" pitchFamily="65" charset="-120"/>
                <a:ea typeface="標楷體" pitchFamily="65" charset="-120"/>
              </a:rPr>
              <a:t>)</a:t>
            </a:r>
            <a:endParaRPr lang="en-US" altLang="zh-TW" sz="3200" b="1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6803" name="AutoShape 4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482013" y="6140450"/>
            <a:ext cx="606425" cy="457200"/>
          </a:xfrm>
          <a:prstGeom prst="actionButtonBackPrevious">
            <a:avLst/>
          </a:prstGeom>
          <a:solidFill>
            <a:srgbClr val="FF99CC"/>
          </a:solidFill>
          <a:ln w="12700">
            <a:solidFill>
              <a:srgbClr val="FF99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80000"/>
              </a:spcBef>
              <a:buClr>
                <a:srgbClr val="444D26"/>
              </a:buClr>
              <a:buSzPct val="75000"/>
              <a:buFont typeface="Wingdings" pitchFamily="2" charset="2"/>
              <a:buChar char="q"/>
            </a:pPr>
            <a:endParaRPr lang="zh-TW" altLang="en-US" sz="3200" b="1">
              <a:solidFill>
                <a:srgbClr val="000000"/>
              </a:solidFill>
              <a:latin typeface="華康中明體" pitchFamily="49" charset="-120"/>
              <a:ea typeface="華康中明體" pitchFamily="49" charset="-12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551AE0-45BB-4B53-9885-7A4973E778DF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65</a:t>
            </a:fld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424608" y="1916832"/>
            <a:ext cx="7200800" cy="3834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defRPr/>
            </a:pP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itchFamily="18" charset="-120"/>
              </a:rPr>
              <a:t>「這確是尊貴的使者的言辭； </a:t>
            </a:r>
          </a:p>
          <a:p>
            <a:pPr algn="ctr">
              <a:lnSpc>
                <a:spcPct val="140000"/>
              </a:lnSpc>
              <a:defRPr/>
            </a:pP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itchFamily="18" charset="-120"/>
              </a:rPr>
              <a:t>  並不是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itchFamily="18" charset="-120"/>
              </a:rPr>
              <a:t>詩人的言辭，你們很少信仰， </a:t>
            </a:r>
          </a:p>
          <a:p>
            <a:pPr algn="ctr">
              <a:lnSpc>
                <a:spcPct val="140000"/>
              </a:lnSpc>
              <a:defRPr/>
            </a:pP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itchFamily="18" charset="-120"/>
              </a:rPr>
              <a:t>  也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itchFamily="18" charset="-120"/>
              </a:rPr>
              <a:t>不是僕人的言辭，你們很少覺悟。 </a:t>
            </a:r>
          </a:p>
          <a:p>
            <a:pPr>
              <a:lnSpc>
                <a:spcPct val="140000"/>
              </a:lnSpc>
              <a:defRPr/>
            </a:pP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itchFamily="18" charset="-120"/>
              </a:rPr>
              <a:t>   這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itchFamily="18" charset="-120"/>
              </a:rPr>
              <a:t>是從全世界的主降示的。」 </a:t>
            </a:r>
          </a:p>
          <a:p>
            <a:pPr algn="ctr">
              <a:defRPr/>
            </a:pPr>
            <a:endParaRPr lang="zh-TW" altLang="en-US" sz="3200" dirty="0">
              <a:latin typeface="新細明體" pitchFamily="18" charset="-120"/>
            </a:endParaRPr>
          </a:p>
          <a:p>
            <a:endParaRPr lang="zh-HK" altLang="en-US" sz="3200" dirty="0">
              <a:latin typeface="新細明體" pitchFamily="18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9788" y="1143000"/>
            <a:ext cx="8226425" cy="3252788"/>
          </a:xfrm>
          <a:noFill/>
        </p:spPr>
        <p:txBody>
          <a:bodyPr lIns="90488" tIns="44450" rIns="90488" bIns="44450"/>
          <a:lstStyle/>
          <a:p>
            <a:pPr marL="577850" indent="-577850" eaLnBrk="1" hangingPunct="1">
              <a:lnSpc>
                <a:spcPct val="125000"/>
              </a:lnSpc>
              <a:buFont typeface="Wingdings" pitchFamily="2" charset="2"/>
              <a:buNone/>
            </a:pP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「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﹝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這是</a:t>
            </a:r>
            <a:r>
              <a:rPr lang="en-US" altLang="zh-TW" sz="3200" smtClean="0">
                <a:latin typeface="標楷體" pitchFamily="65" charset="-120"/>
                <a:ea typeface="標楷體" pitchFamily="65" charset="-120"/>
              </a:rPr>
              <a:t>﹞</a:t>
            </a:r>
            <a:r>
              <a:rPr lang="zh-TW" altLang="en-US" sz="3200" smtClean="0">
                <a:latin typeface="標楷體" pitchFamily="65" charset="-120"/>
                <a:ea typeface="標楷體" pitchFamily="65" charset="-120"/>
              </a:rPr>
              <a:t>一章經，我把它降示你，以便你奉主的命令而把眾人從重重黑暗中引入光明，引入強大的，可頌的主的大道。」            </a:t>
            </a:r>
          </a:p>
          <a:p>
            <a:pPr marL="577850" indent="-577850" algn="r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zh-TW" sz="320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7827" name="AutoShape 4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553450" y="6165850"/>
            <a:ext cx="606425" cy="457200"/>
          </a:xfrm>
          <a:prstGeom prst="actionButtonBackPrevious">
            <a:avLst/>
          </a:prstGeom>
          <a:solidFill>
            <a:srgbClr val="FF99CC"/>
          </a:solidFill>
          <a:ln w="12700">
            <a:solidFill>
              <a:srgbClr val="FF99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80000"/>
              </a:spcBef>
              <a:buClr>
                <a:srgbClr val="444D26"/>
              </a:buClr>
              <a:buSzPct val="75000"/>
              <a:buFont typeface="Wingdings" pitchFamily="2" charset="2"/>
              <a:buChar char="q"/>
            </a:pPr>
            <a:endParaRPr lang="zh-TW" altLang="en-US" sz="3200" b="1">
              <a:solidFill>
                <a:srgbClr val="000000"/>
              </a:solidFill>
              <a:latin typeface="華康中明體" pitchFamily="49" charset="-120"/>
              <a:ea typeface="華康中明體" pitchFamily="49" charset="-120"/>
            </a:endParaRPr>
          </a:p>
        </p:txBody>
      </p:sp>
      <p:sp>
        <p:nvSpPr>
          <p:cNvPr id="77828" name="Rectangle 5"/>
          <p:cNvSpPr>
            <a:spLocks noChangeArrowheads="1"/>
          </p:cNvSpPr>
          <p:nvPr/>
        </p:nvSpPr>
        <p:spPr bwMode="auto">
          <a:xfrm>
            <a:off x="5240338" y="6148388"/>
            <a:ext cx="2673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defTabSz="762000" eaLnBrk="0" hangingPunct="0"/>
            <a:r>
              <a:rPr lang="en-US" altLang="zh-TW" sz="2800">
                <a:solidFill>
                  <a:srgbClr val="000000"/>
                </a:solidFill>
                <a:latin typeface="細明體" pitchFamily="49" charset="-120"/>
                <a:ea typeface="細明體" pitchFamily="49" charset="-120"/>
              </a:rPr>
              <a:t>(</a:t>
            </a:r>
            <a:r>
              <a:rPr lang="zh-TW" altLang="en-US" sz="2800">
                <a:solidFill>
                  <a:srgbClr val="000000"/>
                </a:solidFill>
                <a:latin typeface="細明體" pitchFamily="49" charset="-120"/>
                <a:ea typeface="細明體" pitchFamily="49" charset="-120"/>
              </a:rPr>
              <a:t>古蘭經 </a:t>
            </a:r>
            <a:r>
              <a:rPr lang="en-US" altLang="zh-TW" sz="2800">
                <a:solidFill>
                  <a:srgbClr val="000000"/>
                </a:solidFill>
                <a:latin typeface="細明體" pitchFamily="49" charset="-120"/>
                <a:ea typeface="細明體" pitchFamily="49" charset="-120"/>
              </a:rPr>
              <a:t>14</a:t>
            </a:r>
            <a:r>
              <a:rPr lang="zh-TW" altLang="en-US" sz="2800">
                <a:solidFill>
                  <a:srgbClr val="000000"/>
                </a:solidFill>
                <a:latin typeface="細明體" pitchFamily="49" charset="-120"/>
                <a:ea typeface="細明體" pitchFamily="49" charset="-120"/>
              </a:rPr>
              <a:t>：</a:t>
            </a:r>
            <a:r>
              <a:rPr lang="en-US" altLang="zh-TW" sz="2800">
                <a:solidFill>
                  <a:srgbClr val="000000"/>
                </a:solidFill>
                <a:latin typeface="細明體" pitchFamily="49" charset="-120"/>
                <a:ea typeface="細明體" pitchFamily="49" charset="-120"/>
              </a:rPr>
              <a:t>1)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E21B15-3B73-44C1-9217-C8BCDF031D22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66</a:t>
            </a:fld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444D26"/>
              </a:solidFill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4"/>
          <p:cNvSpPr txBox="1">
            <a:spLocks noChangeArrowheads="1"/>
          </p:cNvSpPr>
          <p:nvPr/>
        </p:nvSpPr>
        <p:spPr bwMode="auto">
          <a:xfrm>
            <a:off x="2781300" y="2743200"/>
            <a:ext cx="4341813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defTabSz="7620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TW" altLang="en-US" sz="4400" b="1">
                <a:solidFill>
                  <a:schemeClr val="tx2"/>
                </a:solidFill>
                <a:latin typeface="Times New Roman" pitchFamily="18" charset="0"/>
              </a:rPr>
              <a:t>本節完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6BAB7-D352-4296-B7E2-89188C42A71F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</p:spTree>
  </p:cSld>
  <p:clrMapOvr>
    <a:masterClrMapping/>
  </p:clrMapOvr>
  <p:transition>
    <p:sndAc>
      <p:endSnd/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667000" y="228600"/>
            <a:ext cx="4495800" cy="1371600"/>
          </a:xfrm>
        </p:spPr>
        <p:txBody>
          <a:bodyPr lIns="90488" tIns="44450" rIns="90488" bIns="44450"/>
          <a:lstStyle/>
          <a:p>
            <a:pPr algn="ctr" eaLnBrk="1" hangingPunct="1">
              <a:lnSpc>
                <a:spcPct val="80000"/>
              </a:lnSpc>
            </a:pPr>
            <a:r>
              <a:rPr lang="zh-TW" altLang="en-US" sz="6000" smtClean="0">
                <a:latin typeface="標楷體" pitchFamily="65" charset="-120"/>
                <a:ea typeface="標楷體" pitchFamily="65" charset="-120"/>
              </a:rPr>
              <a:t>啟示的途徑</a:t>
            </a:r>
            <a:endParaRPr lang="zh-TW" altLang="en-US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90600" y="1752600"/>
            <a:ext cx="8459788" cy="4648200"/>
          </a:xfrm>
        </p:spPr>
        <p:txBody>
          <a:bodyPr lIns="90488" tIns="44450" rIns="90488" bIns="44450"/>
          <a:lstStyle/>
          <a:p>
            <a:pPr marL="533400" indent="-533400" eaLnBrk="1" hangingPunct="1">
              <a:lnSpc>
                <a:spcPct val="9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en-US" altLang="zh-TW" sz="3200" smtClean="0">
                <a:latin typeface="華康中明體" pitchFamily="49" charset="-120"/>
                <a:ea typeface="華康中明體" pitchFamily="49" charset="-120"/>
              </a:rPr>
              <a:t>1. </a:t>
            </a:r>
            <a:r>
              <a:rPr lang="en-US" altLang="zh-TW" sz="3200" smtClean="0">
                <a:solidFill>
                  <a:schemeClr val="tx2"/>
                </a:solidFill>
                <a:latin typeface="華康中明體" pitchFamily="49" charset="-120"/>
                <a:ea typeface="華康中明體" pitchFamily="49" charset="-120"/>
              </a:rPr>
              <a:t> </a:t>
            </a:r>
            <a:r>
              <a:rPr lang="zh-TW" altLang="en-US" sz="3200" smtClean="0">
                <a:solidFill>
                  <a:schemeClr val="tx2"/>
                </a:solidFill>
                <a:latin typeface="華康中明體" pitchFamily="49" charset="-120"/>
                <a:ea typeface="華康中明體" pitchFamily="49" charset="-120"/>
              </a:rPr>
              <a:t>感悟</a:t>
            </a:r>
            <a:r>
              <a:rPr lang="zh-TW" altLang="en-US" sz="3200" smtClean="0">
                <a:latin typeface="華康中明體" pitchFamily="49" charset="-120"/>
                <a:ea typeface="華康中明體" pitchFamily="49" charset="-120"/>
              </a:rPr>
              <a:t> </a:t>
            </a:r>
            <a:r>
              <a:rPr lang="en-US" altLang="zh-TW" sz="3200" smtClean="0">
                <a:latin typeface="華康中明體" pitchFamily="49" charset="-120"/>
                <a:ea typeface="華康中明體" pitchFamily="49" charset="-120"/>
              </a:rPr>
              <a:t>(</a:t>
            </a:r>
            <a:r>
              <a:rPr lang="en-US" altLang="zh-TW" sz="3200" i="1" smtClean="0">
                <a:ea typeface="華康中明體" pitchFamily="49" charset="-120"/>
              </a:rPr>
              <a:t>Inspiration</a:t>
            </a:r>
            <a:r>
              <a:rPr lang="en-US" altLang="zh-TW" sz="3200" smtClean="0">
                <a:latin typeface="華康中明體" pitchFamily="49" charset="-120"/>
                <a:ea typeface="華康中明體" pitchFamily="49" charset="-120"/>
              </a:rPr>
              <a:t>)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40000"/>
              </a:spcBef>
              <a:buFont typeface="Wingdings" pitchFamily="2" charset="2"/>
              <a:buNone/>
            </a:pPr>
            <a:r>
              <a:rPr lang="en-US" altLang="zh-TW" sz="3200" smtClean="0">
                <a:latin typeface="華康中明體" pitchFamily="49" charset="-120"/>
                <a:ea typeface="華康中明體" pitchFamily="49" charset="-120"/>
              </a:rPr>
              <a:t>      </a:t>
            </a:r>
            <a:r>
              <a:rPr lang="zh-TW" altLang="en-US" sz="3200" smtClean="0">
                <a:latin typeface="華康中明體" pitchFamily="49" charset="-120"/>
                <a:ea typeface="華康中明體" pitchFamily="49" charset="-120"/>
              </a:rPr>
              <a:t>例 </a:t>
            </a:r>
            <a:r>
              <a:rPr lang="en-US" altLang="zh-TW" sz="3200" smtClean="0">
                <a:latin typeface="華康中明體" pitchFamily="49" charset="-120"/>
                <a:ea typeface="華康中明體" pitchFamily="49" charset="-120"/>
              </a:rPr>
              <a:t>: </a:t>
            </a:r>
            <a:r>
              <a:rPr lang="zh-TW" altLang="en-US" sz="3200" smtClean="0">
                <a:latin typeface="華康中明體" pitchFamily="49" charset="-120"/>
                <a:ea typeface="華康中明體" pitchFamily="49" charset="-120"/>
              </a:rPr>
              <a:t>夢  </a:t>
            </a:r>
            <a:r>
              <a:rPr lang="en-US" altLang="zh-TW" sz="3200" smtClean="0">
                <a:latin typeface="華康中明體" pitchFamily="49" charset="-120"/>
                <a:ea typeface="華康中明體" pitchFamily="49" charset="-120"/>
              </a:rPr>
              <a:t>( </a:t>
            </a:r>
            <a:r>
              <a:rPr lang="zh-TW" altLang="en-US" sz="3200" smtClean="0">
                <a:latin typeface="華康中明體" pitchFamily="49" charset="-120"/>
                <a:ea typeface="華康中明體" pitchFamily="49" charset="-120"/>
              </a:rPr>
              <a:t>古蘭 </a:t>
            </a:r>
            <a:r>
              <a:rPr lang="en-US" altLang="zh-TW" sz="3200" smtClean="0">
                <a:latin typeface="Times New Roman" pitchFamily="18" charset="0"/>
                <a:ea typeface="華康中明體" pitchFamily="49" charset="-120"/>
                <a:cs typeface="Times New Roman" pitchFamily="18" charset="0"/>
                <a:hlinkClick r:id="rId3" action="ppaction://hlinksldjump"/>
              </a:rPr>
              <a:t>37:102</a:t>
            </a:r>
            <a:r>
              <a:rPr lang="en-US" altLang="zh-TW" sz="3200" smtClean="0">
                <a:latin typeface="華康中明體" pitchFamily="49" charset="-120"/>
                <a:ea typeface="華康中明體" pitchFamily="49" charset="-120"/>
              </a:rPr>
              <a:t> </a:t>
            </a:r>
            <a:r>
              <a:rPr lang="zh-TW" altLang="en-US" sz="3200" smtClean="0">
                <a:latin typeface="華康中明體" pitchFamily="49" charset="-120"/>
                <a:ea typeface="華康中明體" pitchFamily="49" charset="-120"/>
              </a:rPr>
              <a:t>伊布拉謙</a:t>
            </a:r>
            <a:r>
              <a:rPr lang="en-US" altLang="zh-TW" sz="3200" smtClean="0">
                <a:latin typeface="華康中明體" pitchFamily="49" charset="-120"/>
                <a:ea typeface="華康中明體" pitchFamily="49" charset="-120"/>
              </a:rPr>
              <a:t>) 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40000"/>
              </a:spcBef>
              <a:buFont typeface="Wingdings" pitchFamily="2" charset="2"/>
              <a:buNone/>
            </a:pPr>
            <a:r>
              <a:rPr lang="en-US" altLang="zh-TW" sz="3200" smtClean="0">
                <a:latin typeface="華康中明體" pitchFamily="49" charset="-120"/>
                <a:ea typeface="華康中明體" pitchFamily="49" charset="-120"/>
              </a:rPr>
              <a:t>2.  </a:t>
            </a:r>
            <a:r>
              <a:rPr lang="zh-TW" altLang="en-US" sz="3200" smtClean="0">
                <a:solidFill>
                  <a:schemeClr val="tx2"/>
                </a:solidFill>
                <a:latin typeface="華康中明體" pitchFamily="49" charset="-120"/>
                <a:ea typeface="華康中明體" pitchFamily="49" charset="-120"/>
              </a:rPr>
              <a:t>由帳後</a:t>
            </a:r>
            <a:r>
              <a:rPr lang="zh-TW" altLang="en-US" sz="3200" smtClean="0">
                <a:latin typeface="華康中明體" pitchFamily="49" charset="-120"/>
                <a:ea typeface="華康中明體" pitchFamily="49" charset="-120"/>
              </a:rPr>
              <a:t> </a:t>
            </a:r>
            <a:r>
              <a:rPr lang="en-US" altLang="zh-TW" sz="3200" smtClean="0">
                <a:latin typeface="華康中明體" pitchFamily="49" charset="-120"/>
                <a:ea typeface="華康中明體" pitchFamily="49" charset="-120"/>
              </a:rPr>
              <a:t>(</a:t>
            </a:r>
            <a:r>
              <a:rPr lang="en-US" altLang="zh-TW" sz="3200" i="1" smtClean="0">
                <a:ea typeface="華康中明體" pitchFamily="49" charset="-120"/>
              </a:rPr>
              <a:t>Hidden</a:t>
            </a:r>
            <a:r>
              <a:rPr lang="en-US" altLang="zh-TW" sz="3200" smtClean="0">
                <a:latin typeface="華康中明體" pitchFamily="49" charset="-120"/>
                <a:ea typeface="華康中明體" pitchFamily="49" charset="-120"/>
              </a:rPr>
              <a:t>)  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40000"/>
              </a:spcBef>
              <a:buFont typeface="Wingdings" pitchFamily="2" charset="2"/>
              <a:buNone/>
            </a:pPr>
            <a:r>
              <a:rPr lang="en-US" altLang="zh-TW" sz="3200" smtClean="0">
                <a:latin typeface="華康中明體" pitchFamily="49" charset="-120"/>
                <a:ea typeface="華康中明體" pitchFamily="49" charset="-120"/>
              </a:rPr>
              <a:t>      ( </a:t>
            </a:r>
            <a:r>
              <a:rPr lang="zh-TW" altLang="en-US" sz="3200" smtClean="0">
                <a:latin typeface="華康中明體" pitchFamily="49" charset="-120"/>
                <a:ea typeface="華康中明體" pitchFamily="49" charset="-120"/>
              </a:rPr>
              <a:t>古蘭 </a:t>
            </a:r>
            <a:r>
              <a:rPr lang="en-US" altLang="zh-TW" sz="3200" smtClean="0">
                <a:latin typeface="Times New Roman" pitchFamily="18" charset="0"/>
                <a:ea typeface="華康中明體" pitchFamily="49" charset="-120"/>
                <a:hlinkClick r:id="rId4" action="ppaction://hlinksldjump"/>
              </a:rPr>
              <a:t>27:8</a:t>
            </a:r>
            <a:r>
              <a:rPr lang="en-US" altLang="zh-TW" sz="3200" smtClean="0">
                <a:latin typeface="華康中明體" pitchFamily="49" charset="-120"/>
                <a:ea typeface="華康中明體" pitchFamily="49" charset="-120"/>
              </a:rPr>
              <a:t> </a:t>
            </a:r>
            <a:r>
              <a:rPr lang="zh-TW" altLang="en-US" sz="3200" smtClean="0">
                <a:latin typeface="華康中明體" pitchFamily="49" charset="-120"/>
                <a:ea typeface="華康中明體" pitchFamily="49" charset="-120"/>
              </a:rPr>
              <a:t>穆撒</a:t>
            </a:r>
            <a:r>
              <a:rPr lang="en-US" altLang="zh-TW" sz="3200" smtClean="0">
                <a:latin typeface="華康中明體" pitchFamily="49" charset="-120"/>
                <a:ea typeface="華康中明體" pitchFamily="49" charset="-120"/>
              </a:rPr>
              <a:t>)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40000"/>
              </a:spcBef>
              <a:buFont typeface="Wingdings" pitchFamily="2" charset="2"/>
              <a:buNone/>
            </a:pPr>
            <a:r>
              <a:rPr lang="en-US" altLang="zh-TW" sz="3200" smtClean="0">
                <a:latin typeface="華康中明體" pitchFamily="49" charset="-120"/>
                <a:ea typeface="華康中明體" pitchFamily="49" charset="-120"/>
              </a:rPr>
              <a:t>3.  </a:t>
            </a:r>
            <a:r>
              <a:rPr lang="zh-TW" altLang="en-US" sz="3200" smtClean="0">
                <a:solidFill>
                  <a:schemeClr val="tx2"/>
                </a:solidFill>
                <a:latin typeface="華康中明體" pitchFamily="49" charset="-120"/>
                <a:ea typeface="華康中明體" pitchFamily="49" charset="-120"/>
              </a:rPr>
              <a:t>派使者</a:t>
            </a:r>
            <a:r>
              <a:rPr lang="zh-TW" altLang="en-US" sz="3200" smtClean="0">
                <a:latin typeface="華康中明體" pitchFamily="49" charset="-120"/>
                <a:ea typeface="華康中明體" pitchFamily="49" charset="-120"/>
              </a:rPr>
              <a:t>     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zh-TW" altLang="en-US" sz="3200" smtClean="0">
                <a:latin typeface="華康中明體" pitchFamily="49" charset="-120"/>
                <a:ea typeface="華康中明體" pitchFamily="49" charset="-120"/>
              </a:rPr>
              <a:t>      </a:t>
            </a:r>
            <a:r>
              <a:rPr lang="en-US" altLang="zh-TW" sz="3200" smtClean="0">
                <a:latin typeface="華康中明體" pitchFamily="49" charset="-120"/>
                <a:ea typeface="華康中明體" pitchFamily="49" charset="-120"/>
              </a:rPr>
              <a:t>( </a:t>
            </a:r>
            <a:r>
              <a:rPr lang="zh-TW" altLang="en-US" sz="3200" smtClean="0">
                <a:latin typeface="華康中明體" pitchFamily="49" charset="-120"/>
                <a:ea typeface="華康中明體" pitchFamily="49" charset="-120"/>
              </a:rPr>
              <a:t>古蘭 </a:t>
            </a:r>
            <a:r>
              <a:rPr lang="en-US" altLang="zh-TW" sz="3200" smtClean="0">
                <a:latin typeface="Times New Roman" pitchFamily="18" charset="0"/>
                <a:ea typeface="華康中明體" pitchFamily="49" charset="-120"/>
                <a:hlinkClick r:id="rId5" action="ppaction://hlinksldjump"/>
              </a:rPr>
              <a:t>2:97</a:t>
            </a:r>
            <a:r>
              <a:rPr lang="en-US" altLang="zh-TW" sz="3200" smtClean="0">
                <a:latin typeface="華康中明體" pitchFamily="49" charset="-120"/>
                <a:ea typeface="華康中明體" pitchFamily="49" charset="-120"/>
              </a:rPr>
              <a:t> )  </a:t>
            </a:r>
          </a:p>
        </p:txBody>
      </p:sp>
      <p:sp>
        <p:nvSpPr>
          <p:cNvPr id="17412" name="Rectangle 5"/>
          <p:cNvSpPr>
            <a:spLocks noChangeArrowheads="1"/>
          </p:cNvSpPr>
          <p:nvPr/>
        </p:nvSpPr>
        <p:spPr bwMode="auto">
          <a:xfrm>
            <a:off x="7113588" y="771525"/>
            <a:ext cx="287813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pPr defTabSz="762000" eaLnBrk="0" hangingPunct="0"/>
            <a:r>
              <a:rPr lang="en-US" altLang="zh-TW" sz="3000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( </a:t>
            </a:r>
            <a:r>
              <a:rPr lang="zh-TW" altLang="en-US" sz="3000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古蘭 </a:t>
            </a:r>
            <a:r>
              <a:rPr lang="en-US" altLang="zh-TW" sz="3000">
                <a:solidFill>
                  <a:srgbClr val="000000"/>
                </a:solidFill>
                <a:latin typeface="Times New Roman" pitchFamily="18" charset="0"/>
                <a:ea typeface="華康中明體" pitchFamily="49" charset="-120"/>
                <a:cs typeface="Times New Roman" pitchFamily="18" charset="0"/>
                <a:hlinkClick r:id="rId6" action="ppaction://hlinksldjump"/>
              </a:rPr>
              <a:t>42:51</a:t>
            </a:r>
            <a:r>
              <a:rPr lang="en-US" altLang="zh-TW" sz="3000">
                <a:solidFill>
                  <a:srgbClr val="000000"/>
                </a:solidFill>
                <a:latin typeface="華康中明體" pitchFamily="49" charset="-120"/>
                <a:ea typeface="華康中明體" pitchFamily="49" charset="-120"/>
              </a:rPr>
              <a:t> )</a:t>
            </a:r>
          </a:p>
        </p:txBody>
      </p:sp>
      <p:pic>
        <p:nvPicPr>
          <p:cNvPr id="17413" name="Picture 6" descr="grape boundar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0" y="1371600"/>
            <a:ext cx="46609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E51B7F-9DE8-4835-A699-85EB4D6A0901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7</a:t>
            </a:fld>
            <a:endParaRPr lang="en-US" dirty="0">
              <a:solidFill>
                <a:srgbClr val="444D26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1300" y="260350"/>
            <a:ext cx="9632950" cy="914400"/>
          </a:xfrm>
        </p:spPr>
        <p:txBody>
          <a:bodyPr lIns="90488" tIns="44450" rIns="90488" bIns="44450"/>
          <a:lstStyle/>
          <a:p>
            <a:pPr eaLnBrk="1" hangingPunct="1"/>
            <a:r>
              <a:rPr lang="en-US" altLang="zh-TW" sz="4000" smtClean="0"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4000" smtClean="0">
                <a:latin typeface="標楷體" pitchFamily="65" charset="-120"/>
                <a:ea typeface="標楷體" pitchFamily="65" charset="-120"/>
              </a:rPr>
              <a:t>古蘭經</a:t>
            </a:r>
            <a:r>
              <a:rPr lang="en-US" altLang="zh-TW" sz="4000" smtClean="0"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4000" smtClean="0">
                <a:latin typeface="標楷體" pitchFamily="65" charset="-120"/>
                <a:ea typeface="標楷體" pitchFamily="65" charset="-120"/>
              </a:rPr>
              <a:t>及以前頒降的啟示</a:t>
            </a:r>
            <a:r>
              <a:rPr lang="zh-TW" altLang="en-US" sz="4000" b="1" smtClean="0">
                <a:latin typeface="華康特粗圓體" charset="-120"/>
                <a:ea typeface="華康特粗圓體" charset="-120"/>
              </a:rPr>
              <a:t> </a:t>
            </a:r>
            <a:endParaRPr lang="zh-TW" altLang="en-US" sz="4000" b="1" smtClean="0">
              <a:latin typeface="華康中明體" pitchFamily="49" charset="-120"/>
              <a:ea typeface="華康中明體" pitchFamily="49" charset="-120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73050" y="1628775"/>
            <a:ext cx="9632950" cy="3994150"/>
          </a:xfrm>
        </p:spPr>
        <p:txBody>
          <a:bodyPr lIns="90488" tIns="44450" rIns="90488" bIns="44450"/>
          <a:lstStyle/>
          <a:p>
            <a:pPr marL="190500" lvl="1" indent="0" eaLnBrk="1" hangingPunct="1">
              <a:lnSpc>
                <a:spcPct val="140000"/>
              </a:lnSpc>
              <a:spcBef>
                <a:spcPct val="40000"/>
              </a:spcBef>
              <a:buFont typeface="Wingdings 2" pitchFamily="18" charset="2"/>
              <a:buNone/>
              <a:defRPr/>
            </a:pP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1. 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易卜拉欣 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Ibrahim/Abraham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) -  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  <a:hlinkClick r:id="rId3" action="ppaction://hlinksldjump"/>
              </a:rPr>
              <a:t>冊籍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Suhuf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)  </a:t>
            </a:r>
          </a:p>
          <a:p>
            <a:pPr marL="190500" lvl="1" indent="0" eaLnBrk="1" hangingPunct="1">
              <a:lnSpc>
                <a:spcPct val="140000"/>
              </a:lnSpc>
              <a:spcBef>
                <a:spcPct val="40000"/>
              </a:spcBef>
              <a:buFont typeface="Wingdings 2" pitchFamily="18" charset="2"/>
              <a:buNone/>
              <a:defRPr/>
            </a:pP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2. 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穆薩 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Musa/Moses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) - 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  <a:hlinkClick r:id="rId4" action="ppaction://hlinksldjump"/>
              </a:rPr>
              <a:t>討拉特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Taurat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)           </a:t>
            </a:r>
          </a:p>
          <a:p>
            <a:pPr marL="190500" lvl="1" indent="0" eaLnBrk="1" hangingPunct="1">
              <a:lnSpc>
                <a:spcPct val="140000"/>
              </a:lnSpc>
              <a:spcBef>
                <a:spcPct val="40000"/>
              </a:spcBef>
              <a:buFont typeface="Wingdings 2" pitchFamily="18" charset="2"/>
              <a:buNone/>
              <a:defRPr/>
            </a:pP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3. 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達五德 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Dawud</a:t>
            </a:r>
            <a:r>
              <a:rPr lang="en-US" altLang="zh-TW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/David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) - 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  <a:hlinkClick r:id="rId5" action="ppaction://hlinksldjump"/>
              </a:rPr>
              <a:t>宰甫爾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Zabur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)	</a:t>
            </a:r>
          </a:p>
          <a:p>
            <a:pPr marL="190500" lvl="1" indent="0" eaLnBrk="1" hangingPunct="1">
              <a:lnSpc>
                <a:spcPct val="140000"/>
              </a:lnSpc>
              <a:spcBef>
                <a:spcPct val="40000"/>
              </a:spcBef>
              <a:buFont typeface="Wingdings 2" pitchFamily="18" charset="2"/>
              <a:buNone/>
              <a:defRPr/>
            </a:pP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4. 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爾撒 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Isa/Jesus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) - 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  <a:hlinkClick r:id="rId6" action="ppaction://hlinksldjump"/>
              </a:rPr>
              <a:t>引支勒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Injil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)   		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  <a:hlinkClick r:id="rId7" action="ppaction://hlinksldjump"/>
            </a:endParaRPr>
          </a:p>
          <a:p>
            <a:pPr marL="190500" lvl="1" indent="0" eaLnBrk="1" hangingPunct="1">
              <a:lnSpc>
                <a:spcPct val="140000"/>
              </a:lnSpc>
              <a:spcBef>
                <a:spcPct val="40000"/>
              </a:spcBef>
              <a:buFont typeface="Wingdings 2" pitchFamily="18" charset="2"/>
              <a:buNone/>
              <a:defRPr/>
            </a:pP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5. 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穆罕默德 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Muhammad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) - 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古蘭經 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Qur’an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 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510387-8E27-47C0-878A-EAFD3673EB3B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560388" y="1549400"/>
            <a:ext cx="9001125" cy="4327525"/>
          </a:xfrm>
        </p:spPr>
        <p:txBody>
          <a:bodyPr lIns="92075" tIns="46038" rIns="92075" bIns="46038"/>
          <a:lstStyle/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由穆民之母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阿伊莎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傳來，她說：「默示最初顯於聖人者，為真夢，他在夢中所見，猶如晨光。後來聖人喜歡僻靜，他嘗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在希拉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山洞獨自辦公，數夜不回家，他為此預備食物，然後回至卡地澤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Khadijah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處，再預備同量食物，直至真理到於他。當他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四十歲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正在希拉山洞沉思，天使忽然來於他說道：「</a:t>
            </a:r>
            <a:r>
              <a:rPr lang="zh-TW" altLang="en-US" sz="2800" b="1" dirty="0" smtClean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你唸</a:t>
            </a:r>
            <a:r>
              <a:rPr lang="zh-TW" altLang="en-US" sz="2800" dirty="0" smtClean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！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」聖人答道：「</a:t>
            </a:r>
            <a:r>
              <a:rPr lang="zh-TW" altLang="en-US" sz="2800" b="1" dirty="0" smtClean="0">
                <a:solidFill>
                  <a:schemeClr val="hlink"/>
                </a:solidFill>
                <a:latin typeface="標楷體" pitchFamily="65" charset="-120"/>
                <a:ea typeface="標楷體" pitchFamily="65" charset="-120"/>
              </a:rPr>
              <a:t>我不會唸。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」他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﹙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聖人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﹚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說：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天使抱住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我，緊緊的摟我，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直至我筋疲力盡，然後他放開我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。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… </a:t>
            </a:r>
          </a:p>
        </p:txBody>
      </p:sp>
      <p:pic>
        <p:nvPicPr>
          <p:cNvPr id="1945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413" y="0"/>
            <a:ext cx="2160587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97ADD8-DA18-4F7A-843F-430BAC7B253F}" type="slidenum">
              <a:rPr lang="en-US" smtClean="0">
                <a:solidFill>
                  <a:srgbClr val="444D26"/>
                </a:solidFill>
              </a:rPr>
              <a:pPr>
                <a:defRPr/>
              </a:pPr>
              <a:t>9</a:t>
            </a:fld>
            <a:endParaRPr lang="en-US" dirty="0">
              <a:solidFill>
                <a:srgbClr val="444D26"/>
              </a:solidFill>
            </a:endParaRPr>
          </a:p>
        </p:txBody>
      </p:sp>
      <p:sp>
        <p:nvSpPr>
          <p:cNvPr id="19461" name="Rectangle 2"/>
          <p:cNvSpPr txBox="1">
            <a:spLocks noChangeArrowheads="1"/>
          </p:cNvSpPr>
          <p:nvPr/>
        </p:nvSpPr>
        <p:spPr bwMode="auto">
          <a:xfrm>
            <a:off x="704850" y="188913"/>
            <a:ext cx="57610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440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第一次頒降的啟示</a:t>
            </a:r>
            <a:r>
              <a:rPr lang="zh-TW" altLang="en-US" sz="4400" b="1">
                <a:solidFill>
                  <a:schemeClr val="tx2"/>
                </a:solidFill>
                <a:latin typeface="華康特粗圓體" charset="-120"/>
                <a:ea typeface="華康特粗圓體" charset="-120"/>
              </a:rPr>
              <a:t> </a:t>
            </a:r>
            <a:endParaRPr lang="zh-TW" altLang="en-US" sz="4400" b="1">
              <a:solidFill>
                <a:schemeClr val="tx2"/>
              </a:solidFill>
              <a:latin typeface="華康中明體" pitchFamily="49" charset="-120"/>
              <a:ea typeface="華康中明體" pitchFamily="49" charset="-12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pt0000007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Ppt0000007</Template>
  <TotalTime>0</TotalTime>
  <Words>4383</Words>
  <Application>Microsoft Office PowerPoint</Application>
  <PresentationFormat>A4 紙張 (210x297 公釐)</PresentationFormat>
  <Paragraphs>388</Paragraphs>
  <Slides>67</Slides>
  <Notes>56</Notes>
  <HiddenSlides>19</HiddenSlides>
  <MMClips>2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2</vt:i4>
      </vt:variant>
      <vt:variant>
        <vt:lpstr>投影片標題</vt:lpstr>
      </vt:variant>
      <vt:variant>
        <vt:i4>67</vt:i4>
      </vt:variant>
    </vt:vector>
  </HeadingPairs>
  <TitlesOfParts>
    <vt:vector size="70" baseType="lpstr">
      <vt:lpstr>Ppt0000007</vt:lpstr>
      <vt:lpstr>Photo Editor Photo</vt:lpstr>
      <vt:lpstr>PhotoImpact</vt:lpstr>
      <vt:lpstr>《古蘭經》簡介</vt:lpstr>
      <vt:lpstr>內容</vt:lpstr>
      <vt:lpstr>經典與使者的作用：</vt:lpstr>
      <vt:lpstr>真主指引人類</vt:lpstr>
      <vt:lpstr>啟示的概念</vt:lpstr>
      <vt:lpstr>(古蘭 2:30)</vt:lpstr>
      <vt:lpstr>啟示的途徑</vt:lpstr>
      <vt:lpstr>《古蘭經》及以前頒降的啟示 </vt:lpstr>
      <vt:lpstr>PowerPoint 簡報</vt:lpstr>
      <vt:lpstr>PowerPoint 簡報</vt:lpstr>
      <vt:lpstr>(古蘭經 96:1-5)</vt:lpstr>
      <vt:lpstr>PowerPoint 簡報</vt:lpstr>
      <vt:lpstr>PowerPoint 簡報</vt:lpstr>
      <vt:lpstr>第一次頒降的啟示 </vt:lpstr>
      <vt:lpstr>PowerPoint 簡報</vt:lpstr>
      <vt:lpstr>古蘭經第七十四章 (蓋被的人)</vt:lpstr>
      <vt:lpstr>PowerPoint 簡報</vt:lpstr>
      <vt:lpstr>古蘭經是如何降示的？</vt:lpstr>
      <vt:lpstr>古蘭經於不同時間降示的智慧</vt:lpstr>
      <vt:lpstr>給穆聖啟示的形式 </vt:lpstr>
      <vt:lpstr>啟示的次序</vt:lpstr>
      <vt:lpstr>古蘭經 5：3</vt:lpstr>
      <vt:lpstr>古蘭經 5：3</vt:lpstr>
      <vt:lpstr>《古蘭經》的保存</vt:lpstr>
      <vt:lpstr>PowerPoint 簡報</vt:lpstr>
      <vt:lpstr>PowerPoint 簡報</vt:lpstr>
      <vt:lpstr>PowerPoint 簡報</vt:lpstr>
      <vt:lpstr>PowerPoint 簡報</vt:lpstr>
      <vt:lpstr>彈丸之地的香港</vt:lpstr>
      <vt:lpstr>PowerPoint 簡報</vt:lpstr>
      <vt:lpstr>PowerPoint 簡報</vt:lpstr>
      <vt:lpstr>《古蘭經》的保存</vt:lpstr>
      <vt:lpstr>《古蘭經》的保存</vt:lpstr>
      <vt:lpstr>《古蘭經》成冊年表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《古蘭經》的內容及特色</vt:lpstr>
      <vt:lpstr>印証以前的真理， 以作判別真偽的標本</vt:lpstr>
      <vt:lpstr>《古蘭經》的特色</vt:lpstr>
      <vt:lpstr>麥加章</vt:lpstr>
      <vt:lpstr>麥地那章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(古蘭 69:40-43)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《古蘭經》簡介</dc:title>
  <dc:creator/>
  <cp:lastModifiedBy/>
  <cp:revision>16</cp:revision>
  <dcterms:created xsi:type="dcterms:W3CDTF">2012-10-01T03:51:40Z</dcterms:created>
  <dcterms:modified xsi:type="dcterms:W3CDTF">2013-01-19T03:54:18Z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TC101671251028</vt:lpwstr>
  </property>
</Properties>
</file>